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8"/>
  </p:notesMasterIdLst>
  <p:sldIdLst>
    <p:sldId id="256" r:id="rId2"/>
    <p:sldId id="257" r:id="rId3"/>
    <p:sldId id="258" r:id="rId4"/>
    <p:sldId id="259" r:id="rId5"/>
    <p:sldId id="262" r:id="rId6"/>
    <p:sldId id="261" r:id="rId7"/>
    <p:sldId id="270" r:id="rId8"/>
    <p:sldId id="271" r:id="rId9"/>
    <p:sldId id="263" r:id="rId10"/>
    <p:sldId id="274" r:id="rId11"/>
    <p:sldId id="272" r:id="rId12"/>
    <p:sldId id="265" r:id="rId13"/>
    <p:sldId id="266" r:id="rId14"/>
    <p:sldId id="267" r:id="rId15"/>
    <p:sldId id="269" r:id="rId16"/>
    <p:sldId id="273" r:id="rId17"/>
  </p:sldIdLst>
  <p:sldSz cx="12192000" cy="6858000"/>
  <p:notesSz cx="6950075" cy="9236075"/>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y Clark" initials="EY" lastIdx="1" clrIdx="0">
    <p:extLst>
      <p:ext uri="{19B8F6BF-5375-455C-9EA6-DF929625EA0E}">
        <p15:presenceInfo xmlns:p15="http://schemas.microsoft.com/office/powerpoint/2012/main" userId="Emily Clar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90C226"/>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5" autoAdjust="0"/>
    <p:restoredTop sz="94434" autoAdjust="0"/>
  </p:normalViewPr>
  <p:slideViewPr>
    <p:cSldViewPr snapToGrid="0">
      <p:cViewPr varScale="1">
        <p:scale>
          <a:sx n="78" d="100"/>
          <a:sy n="78" d="100"/>
        </p:scale>
        <p:origin x="42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F8A5135A-D5F2-4B12-B6ED-910465428A59}" type="datetimeFigureOut">
              <a:rPr lang="en-US" smtClean="0"/>
              <a:t>4/20/2017</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8520B64E-73B4-4814-8EAF-944611556414}" type="slidenum">
              <a:rPr lang="en-US" smtClean="0"/>
              <a:t>‹#›</a:t>
            </a:fld>
            <a:endParaRPr lang="en-US" dirty="0"/>
          </a:p>
        </p:txBody>
      </p:sp>
    </p:spTree>
    <p:extLst>
      <p:ext uri="{BB962C8B-B14F-4D97-AF65-F5344CB8AC3E}">
        <p14:creationId xmlns:p14="http://schemas.microsoft.com/office/powerpoint/2010/main" val="4248772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0B64E-73B4-4814-8EAF-944611556414}" type="slidenum">
              <a:rPr lang="en-US" smtClean="0"/>
              <a:t>1</a:t>
            </a:fld>
            <a:endParaRPr lang="en-US" dirty="0"/>
          </a:p>
        </p:txBody>
      </p:sp>
    </p:spTree>
    <p:extLst>
      <p:ext uri="{BB962C8B-B14F-4D97-AF65-F5344CB8AC3E}">
        <p14:creationId xmlns:p14="http://schemas.microsoft.com/office/powerpoint/2010/main" val="328846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0B64E-73B4-4814-8EAF-944611556414}" type="slidenum">
              <a:rPr lang="en-US" smtClean="0"/>
              <a:t>10</a:t>
            </a:fld>
            <a:endParaRPr lang="en-US" dirty="0"/>
          </a:p>
        </p:txBody>
      </p:sp>
    </p:spTree>
    <p:extLst>
      <p:ext uri="{BB962C8B-B14F-4D97-AF65-F5344CB8AC3E}">
        <p14:creationId xmlns:p14="http://schemas.microsoft.com/office/powerpoint/2010/main" val="2477259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0B64E-73B4-4814-8EAF-944611556414}" type="slidenum">
              <a:rPr lang="en-US" smtClean="0"/>
              <a:t>11</a:t>
            </a:fld>
            <a:endParaRPr lang="en-US" dirty="0"/>
          </a:p>
        </p:txBody>
      </p:sp>
    </p:spTree>
    <p:extLst>
      <p:ext uri="{BB962C8B-B14F-4D97-AF65-F5344CB8AC3E}">
        <p14:creationId xmlns:p14="http://schemas.microsoft.com/office/powerpoint/2010/main" val="130745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0B64E-73B4-4814-8EAF-944611556414}" type="slidenum">
              <a:rPr lang="en-US" smtClean="0"/>
              <a:t>12</a:t>
            </a:fld>
            <a:endParaRPr lang="en-US" dirty="0"/>
          </a:p>
        </p:txBody>
      </p:sp>
    </p:spTree>
    <p:extLst>
      <p:ext uri="{BB962C8B-B14F-4D97-AF65-F5344CB8AC3E}">
        <p14:creationId xmlns:p14="http://schemas.microsoft.com/office/powerpoint/2010/main" val="3401941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0B64E-73B4-4814-8EAF-944611556414}" type="slidenum">
              <a:rPr lang="en-US" smtClean="0"/>
              <a:t>13</a:t>
            </a:fld>
            <a:endParaRPr lang="en-US" dirty="0"/>
          </a:p>
        </p:txBody>
      </p:sp>
    </p:spTree>
    <p:extLst>
      <p:ext uri="{BB962C8B-B14F-4D97-AF65-F5344CB8AC3E}">
        <p14:creationId xmlns:p14="http://schemas.microsoft.com/office/powerpoint/2010/main" val="2959516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8520B64E-73B4-4814-8EAF-944611556414}" type="slidenum">
              <a:rPr lang="en-US" smtClean="0"/>
              <a:t>14</a:t>
            </a:fld>
            <a:endParaRPr lang="en-US" dirty="0"/>
          </a:p>
        </p:txBody>
      </p:sp>
    </p:spTree>
    <p:extLst>
      <p:ext uri="{BB962C8B-B14F-4D97-AF65-F5344CB8AC3E}">
        <p14:creationId xmlns:p14="http://schemas.microsoft.com/office/powerpoint/2010/main" val="2482480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smtClean="0"/>
          </a:p>
        </p:txBody>
      </p:sp>
      <p:sp>
        <p:nvSpPr>
          <p:cNvPr id="4" name="Slide Number Placeholder 3"/>
          <p:cNvSpPr>
            <a:spLocks noGrp="1"/>
          </p:cNvSpPr>
          <p:nvPr>
            <p:ph type="sldNum" sz="quarter" idx="10"/>
          </p:nvPr>
        </p:nvSpPr>
        <p:spPr/>
        <p:txBody>
          <a:bodyPr/>
          <a:lstStyle/>
          <a:p>
            <a:fld id="{8520B64E-73B4-4814-8EAF-944611556414}" type="slidenum">
              <a:rPr lang="en-US" smtClean="0"/>
              <a:t>16</a:t>
            </a:fld>
            <a:endParaRPr lang="en-US" dirty="0"/>
          </a:p>
        </p:txBody>
      </p:sp>
    </p:spTree>
    <p:extLst>
      <p:ext uri="{BB962C8B-B14F-4D97-AF65-F5344CB8AC3E}">
        <p14:creationId xmlns:p14="http://schemas.microsoft.com/office/powerpoint/2010/main" val="3070225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0B64E-73B4-4814-8EAF-944611556414}" type="slidenum">
              <a:rPr lang="en-US" smtClean="0"/>
              <a:t>2</a:t>
            </a:fld>
            <a:endParaRPr lang="en-US" dirty="0"/>
          </a:p>
        </p:txBody>
      </p:sp>
    </p:spTree>
    <p:extLst>
      <p:ext uri="{BB962C8B-B14F-4D97-AF65-F5344CB8AC3E}">
        <p14:creationId xmlns:p14="http://schemas.microsoft.com/office/powerpoint/2010/main" val="296871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8520B64E-73B4-4814-8EAF-944611556414}" type="slidenum">
              <a:rPr lang="en-US" smtClean="0"/>
              <a:t>3</a:t>
            </a:fld>
            <a:endParaRPr lang="en-US" dirty="0"/>
          </a:p>
        </p:txBody>
      </p:sp>
    </p:spTree>
    <p:extLst>
      <p:ext uri="{BB962C8B-B14F-4D97-AF65-F5344CB8AC3E}">
        <p14:creationId xmlns:p14="http://schemas.microsoft.com/office/powerpoint/2010/main" val="3213357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0B64E-73B4-4814-8EAF-944611556414}" type="slidenum">
              <a:rPr lang="en-US" smtClean="0"/>
              <a:t>4</a:t>
            </a:fld>
            <a:endParaRPr lang="en-US" dirty="0"/>
          </a:p>
        </p:txBody>
      </p:sp>
    </p:spTree>
    <p:extLst>
      <p:ext uri="{BB962C8B-B14F-4D97-AF65-F5344CB8AC3E}">
        <p14:creationId xmlns:p14="http://schemas.microsoft.com/office/powerpoint/2010/main" val="463336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0B64E-73B4-4814-8EAF-944611556414}" type="slidenum">
              <a:rPr lang="en-US" smtClean="0"/>
              <a:t>5</a:t>
            </a:fld>
            <a:endParaRPr lang="en-US" dirty="0"/>
          </a:p>
        </p:txBody>
      </p:sp>
    </p:spTree>
    <p:extLst>
      <p:ext uri="{BB962C8B-B14F-4D97-AF65-F5344CB8AC3E}">
        <p14:creationId xmlns:p14="http://schemas.microsoft.com/office/powerpoint/2010/main" val="2316597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0B64E-73B4-4814-8EAF-944611556414}" type="slidenum">
              <a:rPr lang="en-US" smtClean="0"/>
              <a:t>6</a:t>
            </a:fld>
            <a:endParaRPr lang="en-US" dirty="0"/>
          </a:p>
        </p:txBody>
      </p:sp>
    </p:spTree>
    <p:extLst>
      <p:ext uri="{BB962C8B-B14F-4D97-AF65-F5344CB8AC3E}">
        <p14:creationId xmlns:p14="http://schemas.microsoft.com/office/powerpoint/2010/main" val="2570562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8520B64E-73B4-4814-8EAF-944611556414}" type="slidenum">
              <a:rPr lang="en-US" smtClean="0"/>
              <a:t>7</a:t>
            </a:fld>
            <a:endParaRPr lang="en-US" dirty="0"/>
          </a:p>
        </p:txBody>
      </p:sp>
    </p:spTree>
    <p:extLst>
      <p:ext uri="{BB962C8B-B14F-4D97-AF65-F5344CB8AC3E}">
        <p14:creationId xmlns:p14="http://schemas.microsoft.com/office/powerpoint/2010/main" val="2753518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0B64E-73B4-4814-8EAF-944611556414}" type="slidenum">
              <a:rPr lang="en-US" smtClean="0"/>
              <a:t>8</a:t>
            </a:fld>
            <a:endParaRPr lang="en-US" dirty="0"/>
          </a:p>
        </p:txBody>
      </p:sp>
    </p:spTree>
    <p:extLst>
      <p:ext uri="{BB962C8B-B14F-4D97-AF65-F5344CB8AC3E}">
        <p14:creationId xmlns:p14="http://schemas.microsoft.com/office/powerpoint/2010/main" val="3714598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0B64E-73B4-4814-8EAF-944611556414}" type="slidenum">
              <a:rPr lang="en-US" smtClean="0"/>
              <a:t>9</a:t>
            </a:fld>
            <a:endParaRPr lang="en-US" dirty="0"/>
          </a:p>
        </p:txBody>
      </p:sp>
    </p:spTree>
    <p:extLst>
      <p:ext uri="{BB962C8B-B14F-4D97-AF65-F5344CB8AC3E}">
        <p14:creationId xmlns:p14="http://schemas.microsoft.com/office/powerpoint/2010/main" val="428635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4873211-BD81-4B9A-89DF-C68DB61A4106}" type="datetime1">
              <a:rPr lang="en-US" smtClean="0"/>
              <a:t>4/20/2017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90F3D7-3E57-46A6-ADA4-64030958A22A}" type="slidenum">
              <a:rPr lang="en-US" smtClean="0"/>
              <a:t>‹#›</a:t>
            </a:fld>
            <a:endParaRPr lang="en-US" dirty="0"/>
          </a:p>
        </p:txBody>
      </p:sp>
    </p:spTree>
    <p:extLst>
      <p:ext uri="{BB962C8B-B14F-4D97-AF65-F5344CB8AC3E}">
        <p14:creationId xmlns:p14="http://schemas.microsoft.com/office/powerpoint/2010/main" val="3311361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25A7BB-BCF2-46AE-B8B5-286C65F4FBF5}" type="datetime1">
              <a:rPr lang="en-US" smtClean="0"/>
              <a:t>4/20/2017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90F3D7-3E57-46A6-ADA4-64030958A22A}" type="slidenum">
              <a:rPr lang="en-US" smtClean="0"/>
              <a:t>‹#›</a:t>
            </a:fld>
            <a:endParaRPr lang="en-US" dirty="0"/>
          </a:p>
        </p:txBody>
      </p:sp>
    </p:spTree>
    <p:extLst>
      <p:ext uri="{BB962C8B-B14F-4D97-AF65-F5344CB8AC3E}">
        <p14:creationId xmlns:p14="http://schemas.microsoft.com/office/powerpoint/2010/main" val="894364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5FB5BA-2570-4881-B55A-34C30C3BBFD5}" type="datetime1">
              <a:rPr lang="en-US" smtClean="0"/>
              <a:t>4/20/2017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90F3D7-3E57-46A6-ADA4-64030958A22A}"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62856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F46B0B-12CA-4BBF-8947-A43BBF4AE6FA}" type="datetime1">
              <a:rPr lang="en-US" smtClean="0"/>
              <a:t>4/20/2017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90F3D7-3E57-46A6-ADA4-64030958A22A}" type="slidenum">
              <a:rPr lang="en-US" smtClean="0"/>
              <a:t>‹#›</a:t>
            </a:fld>
            <a:endParaRPr lang="en-US" dirty="0"/>
          </a:p>
        </p:txBody>
      </p:sp>
    </p:spTree>
    <p:extLst>
      <p:ext uri="{BB962C8B-B14F-4D97-AF65-F5344CB8AC3E}">
        <p14:creationId xmlns:p14="http://schemas.microsoft.com/office/powerpoint/2010/main" val="1862236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AE9DEB-F073-4BBA-AD38-8E68A3A4FA8F}" type="datetime1">
              <a:rPr lang="en-US" smtClean="0"/>
              <a:t>4/20/2017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90F3D7-3E57-46A6-ADA4-64030958A22A}"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48314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62FB1A-B585-418B-8EAF-DB9D7FAE1531}" type="datetime1">
              <a:rPr lang="en-US" smtClean="0"/>
              <a:t>4/20/2017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90F3D7-3E57-46A6-ADA4-64030958A22A}" type="slidenum">
              <a:rPr lang="en-US" smtClean="0"/>
              <a:t>‹#›</a:t>
            </a:fld>
            <a:endParaRPr lang="en-US" dirty="0"/>
          </a:p>
        </p:txBody>
      </p:sp>
    </p:spTree>
    <p:extLst>
      <p:ext uri="{BB962C8B-B14F-4D97-AF65-F5344CB8AC3E}">
        <p14:creationId xmlns:p14="http://schemas.microsoft.com/office/powerpoint/2010/main" val="3011654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810DBF-17A0-4595-9453-C29DCDE4D827}" type="datetime1">
              <a:rPr lang="en-US" smtClean="0"/>
              <a:t>4/20/2017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90F3D7-3E57-46A6-ADA4-64030958A22A}" type="slidenum">
              <a:rPr lang="en-US" smtClean="0"/>
              <a:t>‹#›</a:t>
            </a:fld>
            <a:endParaRPr lang="en-US" dirty="0"/>
          </a:p>
        </p:txBody>
      </p:sp>
    </p:spTree>
    <p:extLst>
      <p:ext uri="{BB962C8B-B14F-4D97-AF65-F5344CB8AC3E}">
        <p14:creationId xmlns:p14="http://schemas.microsoft.com/office/powerpoint/2010/main" val="29482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4D0917-7EB3-4C98-AE4F-844D48820593}" type="datetime1">
              <a:rPr lang="en-US" smtClean="0"/>
              <a:t>4/20/2017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90F3D7-3E57-46A6-ADA4-64030958A22A}" type="slidenum">
              <a:rPr lang="en-US" smtClean="0"/>
              <a:t>‹#›</a:t>
            </a:fld>
            <a:endParaRPr lang="en-US" dirty="0"/>
          </a:p>
        </p:txBody>
      </p:sp>
    </p:spTree>
    <p:extLst>
      <p:ext uri="{BB962C8B-B14F-4D97-AF65-F5344CB8AC3E}">
        <p14:creationId xmlns:p14="http://schemas.microsoft.com/office/powerpoint/2010/main" val="116143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1CA944-2B5C-4469-8050-BBDE0F5B4A61}" type="datetime1">
              <a:rPr lang="en-US" smtClean="0"/>
              <a:t>4/20/2017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90F3D7-3E57-46A6-ADA4-64030958A22A}" type="slidenum">
              <a:rPr lang="en-US" smtClean="0"/>
              <a:t>‹#›</a:t>
            </a:fld>
            <a:endParaRPr lang="en-US" dirty="0"/>
          </a:p>
        </p:txBody>
      </p:sp>
    </p:spTree>
    <p:extLst>
      <p:ext uri="{BB962C8B-B14F-4D97-AF65-F5344CB8AC3E}">
        <p14:creationId xmlns:p14="http://schemas.microsoft.com/office/powerpoint/2010/main" val="3962421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3E18F2-81C5-48B4-B617-B6E09E00A547}" type="datetime1">
              <a:rPr lang="en-US" smtClean="0"/>
              <a:t>4/20/2017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90F3D7-3E57-46A6-ADA4-64030958A22A}" type="slidenum">
              <a:rPr lang="en-US" smtClean="0"/>
              <a:t>‹#›</a:t>
            </a:fld>
            <a:endParaRPr lang="en-US" dirty="0"/>
          </a:p>
        </p:txBody>
      </p:sp>
    </p:spTree>
    <p:extLst>
      <p:ext uri="{BB962C8B-B14F-4D97-AF65-F5344CB8AC3E}">
        <p14:creationId xmlns:p14="http://schemas.microsoft.com/office/powerpoint/2010/main" val="2544467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048B144-15B4-4A69-A82B-5407CE25B90E}" type="datetime1">
              <a:rPr lang="en-US" smtClean="0"/>
              <a:t>4/20/2017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90F3D7-3E57-46A6-ADA4-64030958A22A}" type="slidenum">
              <a:rPr lang="en-US" smtClean="0"/>
              <a:t>‹#›</a:t>
            </a:fld>
            <a:endParaRPr lang="en-US" dirty="0"/>
          </a:p>
        </p:txBody>
      </p:sp>
    </p:spTree>
    <p:extLst>
      <p:ext uri="{BB962C8B-B14F-4D97-AF65-F5344CB8AC3E}">
        <p14:creationId xmlns:p14="http://schemas.microsoft.com/office/powerpoint/2010/main" val="2898061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AC2B5EB-05DF-4165-8D4D-D0911CAA8455}" type="datetime1">
              <a:rPr lang="en-US" smtClean="0"/>
              <a:t>4/20/2017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B90F3D7-3E57-46A6-ADA4-64030958A22A}" type="slidenum">
              <a:rPr lang="en-US" smtClean="0"/>
              <a:t>‹#›</a:t>
            </a:fld>
            <a:endParaRPr lang="en-US" dirty="0"/>
          </a:p>
        </p:txBody>
      </p:sp>
    </p:spTree>
    <p:extLst>
      <p:ext uri="{BB962C8B-B14F-4D97-AF65-F5344CB8AC3E}">
        <p14:creationId xmlns:p14="http://schemas.microsoft.com/office/powerpoint/2010/main" val="1594552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E503045-FA9E-45A9-BFF6-12613659CA18}" type="datetime1">
              <a:rPr lang="en-US" smtClean="0"/>
              <a:t>4/20/2017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B90F3D7-3E57-46A6-ADA4-64030958A22A}" type="slidenum">
              <a:rPr lang="en-US" smtClean="0"/>
              <a:t>‹#›</a:t>
            </a:fld>
            <a:endParaRPr lang="en-US" dirty="0"/>
          </a:p>
        </p:txBody>
      </p:sp>
    </p:spTree>
    <p:extLst>
      <p:ext uri="{BB962C8B-B14F-4D97-AF65-F5344CB8AC3E}">
        <p14:creationId xmlns:p14="http://schemas.microsoft.com/office/powerpoint/2010/main" val="3436109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E8D1EA-0680-4FB1-B1BD-BA0CF5E81E33}" type="datetime1">
              <a:rPr lang="en-US" smtClean="0"/>
              <a:t>4/20/2017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B90F3D7-3E57-46A6-ADA4-64030958A22A}" type="slidenum">
              <a:rPr lang="en-US" smtClean="0"/>
              <a:t>‹#›</a:t>
            </a:fld>
            <a:endParaRPr lang="en-US" dirty="0"/>
          </a:p>
        </p:txBody>
      </p:sp>
    </p:spTree>
    <p:extLst>
      <p:ext uri="{BB962C8B-B14F-4D97-AF65-F5344CB8AC3E}">
        <p14:creationId xmlns:p14="http://schemas.microsoft.com/office/powerpoint/2010/main" val="4190510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FABFB8-8977-4AB2-B9D9-C4ACA5ABF625}" type="datetime1">
              <a:rPr lang="en-US" smtClean="0"/>
              <a:t>4/20/2017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90F3D7-3E57-46A6-ADA4-64030958A22A}" type="slidenum">
              <a:rPr lang="en-US" smtClean="0"/>
              <a:t>‹#›</a:t>
            </a:fld>
            <a:endParaRPr lang="en-US" dirty="0"/>
          </a:p>
        </p:txBody>
      </p:sp>
    </p:spTree>
    <p:extLst>
      <p:ext uri="{BB962C8B-B14F-4D97-AF65-F5344CB8AC3E}">
        <p14:creationId xmlns:p14="http://schemas.microsoft.com/office/powerpoint/2010/main" val="4111566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FF361F-BD89-400C-A2E6-59DF1333B49E}" type="datetime1">
              <a:rPr lang="en-US" smtClean="0"/>
              <a:t>4/20/2017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90F3D7-3E57-46A6-ADA4-64030958A22A}" type="slidenum">
              <a:rPr lang="en-US" smtClean="0"/>
              <a:t>‹#›</a:t>
            </a:fld>
            <a:endParaRPr lang="en-US" dirty="0"/>
          </a:p>
        </p:txBody>
      </p:sp>
    </p:spTree>
    <p:extLst>
      <p:ext uri="{BB962C8B-B14F-4D97-AF65-F5344CB8AC3E}">
        <p14:creationId xmlns:p14="http://schemas.microsoft.com/office/powerpoint/2010/main" val="3543221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B71A1A1-7823-4047-86A6-6614787C9E1C}" type="datetime1">
              <a:rPr lang="en-US" smtClean="0"/>
              <a:t>4/20/2017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B90F3D7-3E57-46A6-ADA4-64030958A22A}" type="slidenum">
              <a:rPr lang="en-US" smtClean="0"/>
              <a:t>‹#›</a:t>
            </a:fld>
            <a:endParaRPr lang="en-US" dirty="0"/>
          </a:p>
        </p:txBody>
      </p:sp>
    </p:spTree>
    <p:extLst>
      <p:ext uri="{BB962C8B-B14F-4D97-AF65-F5344CB8AC3E}">
        <p14:creationId xmlns:p14="http://schemas.microsoft.com/office/powerpoint/2010/main" val="1859830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apps.fcc.gov/edocs_public/attachmatch/DA-17-154A1.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reimburse@fcc.gov"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nterpriseefiling.fcc.gov/form399mvpddashboard/login.html" TargetMode="External"/><Relationship Id="rId7" Type="http://schemas.openxmlformats.org/officeDocument/2006/relationships/hyperlink" Target="mailto:reimburse@fcc.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fcc.gov/incentiveauctions/reimbursement" TargetMode="External"/><Relationship Id="rId5" Type="http://schemas.openxmlformats.org/officeDocument/2006/relationships/hyperlink" Target="https://apps.fcc.gov/edocs_public/attachmatch/DA-17-154A1.pdf" TargetMode="External"/><Relationship Id="rId4" Type="http://schemas.openxmlformats.org/officeDocument/2006/relationships/hyperlink" Target="https://apps.fcc.gov/coal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enterpriseefiling.fcc.gov/dataentry/login.html" TargetMode="External"/><Relationship Id="rId5" Type="http://schemas.openxmlformats.org/officeDocument/2006/relationships/hyperlink" Target="mailto:reimburse@fcc.gov" TargetMode="External"/><Relationship Id="rId4" Type="http://schemas.openxmlformats.org/officeDocument/2006/relationships/hyperlink" Target="https://enterpriseefiling.fcc.gov/form399mvpddashboard/login.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smtClean="0"/>
              <a:t>Incentive Auction MVPD Reimbursement (Form 399)</a:t>
            </a:r>
            <a:endParaRPr lang="en-US" sz="4400" dirty="0"/>
          </a:p>
        </p:txBody>
      </p:sp>
      <p:sp>
        <p:nvSpPr>
          <p:cNvPr id="3" name="Subtitle 2"/>
          <p:cNvSpPr>
            <a:spLocks noGrp="1"/>
          </p:cNvSpPr>
          <p:nvPr>
            <p:ph type="subTitle" idx="1"/>
          </p:nvPr>
        </p:nvSpPr>
        <p:spPr/>
        <p:txBody>
          <a:bodyPr/>
          <a:lstStyle/>
          <a:p>
            <a:r>
              <a:rPr lang="en-US" dirty="0" smtClean="0"/>
              <a:t>Quick Start Guide</a:t>
            </a:r>
            <a:endParaRPr lang="en-US" dirty="0"/>
          </a:p>
        </p:txBody>
      </p:sp>
    </p:spTree>
    <p:extLst>
      <p:ext uri="{BB962C8B-B14F-4D97-AF65-F5344CB8AC3E}">
        <p14:creationId xmlns:p14="http://schemas.microsoft.com/office/powerpoint/2010/main" val="3546201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srcRect b="32454"/>
          <a:stretch/>
        </p:blipFill>
        <p:spPr>
          <a:xfrm>
            <a:off x="915773" y="3498451"/>
            <a:ext cx="5948363" cy="3175049"/>
          </a:xfrm>
          <a:prstGeom prst="rect">
            <a:avLst/>
          </a:prstGeom>
        </p:spPr>
      </p:pic>
      <p:pic>
        <p:nvPicPr>
          <p:cNvPr id="8" name="Picture 7"/>
          <p:cNvPicPr>
            <a:picLocks noChangeAspect="1"/>
          </p:cNvPicPr>
          <p:nvPr/>
        </p:nvPicPr>
        <p:blipFill rotWithShape="1">
          <a:blip r:embed="rId4"/>
          <a:srcRect b="33614"/>
          <a:stretch/>
        </p:blipFill>
        <p:spPr>
          <a:xfrm>
            <a:off x="5989796" y="1343887"/>
            <a:ext cx="5948363" cy="3120532"/>
          </a:xfrm>
          <a:prstGeom prst="rect">
            <a:avLst/>
          </a:prstGeom>
        </p:spPr>
      </p:pic>
      <p:sp>
        <p:nvSpPr>
          <p:cNvPr id="2" name="Title 1"/>
          <p:cNvSpPr>
            <a:spLocks noGrp="1"/>
          </p:cNvSpPr>
          <p:nvPr>
            <p:ph type="title"/>
          </p:nvPr>
        </p:nvSpPr>
        <p:spPr/>
        <p:txBody>
          <a:bodyPr/>
          <a:lstStyle/>
          <a:p>
            <a:r>
              <a:rPr lang="en-US" dirty="0" smtClean="0"/>
              <a:t>(7) Adding Channel-Specific Costs</a:t>
            </a:r>
            <a:endParaRPr lang="en-US" dirty="0"/>
          </a:p>
        </p:txBody>
      </p:sp>
      <p:sp>
        <p:nvSpPr>
          <p:cNvPr id="3" name="Content Placeholder 2"/>
          <p:cNvSpPr>
            <a:spLocks noGrp="1"/>
          </p:cNvSpPr>
          <p:nvPr>
            <p:ph idx="1"/>
          </p:nvPr>
        </p:nvSpPr>
        <p:spPr>
          <a:xfrm>
            <a:off x="677334" y="1930400"/>
            <a:ext cx="5028420" cy="4927599"/>
          </a:xfrm>
        </p:spPr>
        <p:txBody>
          <a:bodyPr>
            <a:normAutofit/>
          </a:bodyPr>
          <a:lstStyle/>
          <a:p>
            <a:r>
              <a:rPr lang="en-US" dirty="0" smtClean="0"/>
              <a:t>For each PSID, you may enter Channel-Specific costs.  </a:t>
            </a:r>
          </a:p>
          <a:p>
            <a:pPr lvl="1"/>
            <a:r>
              <a:rPr lang="en-US" dirty="0" smtClean="0"/>
              <a:t>Click the </a:t>
            </a:r>
            <a:r>
              <a:rPr lang="en-US" dirty="0"/>
              <a:t>“Add Channel Specific Cost” button.</a:t>
            </a:r>
          </a:p>
        </p:txBody>
      </p:sp>
      <p:cxnSp>
        <p:nvCxnSpPr>
          <p:cNvPr id="7" name="Straight Connector 6"/>
          <p:cNvCxnSpPr/>
          <p:nvPr/>
        </p:nvCxnSpPr>
        <p:spPr>
          <a:xfrm>
            <a:off x="5038928" y="2830749"/>
            <a:ext cx="1541166" cy="934427"/>
          </a:xfrm>
          <a:prstGeom prst="line">
            <a:avLst/>
          </a:prstGeom>
          <a:ln w="28575">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975677" y="4738617"/>
            <a:ext cx="4962482" cy="1846659"/>
          </a:xfrm>
          <a:prstGeom prst="rect">
            <a:avLst/>
          </a:prstGeom>
          <a:solidFill>
            <a:srgbClr val="FFFFFF">
              <a:alpha val="43137"/>
            </a:srgbClr>
          </a:solidFill>
        </p:spPr>
        <p:txBody>
          <a:bodyPr wrap="square">
            <a:spAutoFit/>
          </a:bodyPr>
          <a:lstStyle/>
          <a:p>
            <a:r>
              <a:rPr lang="en-US" sz="1600" dirty="0">
                <a:solidFill>
                  <a:prstClr val="black"/>
                </a:solidFill>
              </a:rPr>
              <a:t>Select the channels from the drop down list to indicate which transitioning broadcast stations require the system to incur these costs.</a:t>
            </a:r>
          </a:p>
          <a:p>
            <a:pPr lvl="1"/>
            <a:r>
              <a:rPr lang="en-US" sz="1600" dirty="0">
                <a:solidFill>
                  <a:prstClr val="black"/>
                </a:solidFill>
              </a:rPr>
              <a:t>Fill in the relevant costs from the list</a:t>
            </a:r>
          </a:p>
          <a:p>
            <a:pPr lvl="1"/>
            <a:r>
              <a:rPr lang="en-US" sz="1600" dirty="0">
                <a:solidFill>
                  <a:prstClr val="black"/>
                </a:solidFill>
              </a:rPr>
              <a:t>If a cost is not listed, click Save &amp; Continue.  You may add “Other” costs on the next page.</a:t>
            </a:r>
          </a:p>
          <a:p>
            <a:pPr lvl="1"/>
            <a:endParaRPr lang="en-US" dirty="0">
              <a:solidFill>
                <a:prstClr val="black"/>
              </a:solidFill>
            </a:endParaRPr>
          </a:p>
        </p:txBody>
      </p:sp>
      <p:cxnSp>
        <p:nvCxnSpPr>
          <p:cNvPr id="16" name="Straight Connector 15"/>
          <p:cNvCxnSpPr/>
          <p:nvPr/>
        </p:nvCxnSpPr>
        <p:spPr>
          <a:xfrm flipH="1">
            <a:off x="2922494" y="5068102"/>
            <a:ext cx="4053183" cy="956180"/>
          </a:xfrm>
          <a:prstGeom prst="line">
            <a:avLst/>
          </a:prstGeom>
          <a:ln w="28575">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474259" y="5991518"/>
            <a:ext cx="4900298" cy="528501"/>
          </a:xfrm>
          <a:prstGeom prst="line">
            <a:avLst/>
          </a:prstGeom>
          <a:ln w="28575">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8590663" y="6285277"/>
            <a:ext cx="683339" cy="365125"/>
          </a:xfrm>
        </p:spPr>
        <p:txBody>
          <a:bodyPr/>
          <a:lstStyle/>
          <a:p>
            <a:fld id="{AB90F3D7-3E57-46A6-ADA4-64030958A22A}" type="slidenum">
              <a:rPr lang="en-US" sz="1200" b="1" smtClean="0"/>
              <a:t>10</a:t>
            </a:fld>
            <a:endParaRPr lang="en-US" sz="1200" b="1" dirty="0"/>
          </a:p>
        </p:txBody>
      </p:sp>
      <p:sp>
        <p:nvSpPr>
          <p:cNvPr id="11" name="Rounded Rectangle 10"/>
          <p:cNvSpPr/>
          <p:nvPr/>
        </p:nvSpPr>
        <p:spPr>
          <a:xfrm>
            <a:off x="6110010" y="3817839"/>
            <a:ext cx="1038168" cy="221535"/>
          </a:xfrm>
          <a:prstGeom prst="round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2014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862919" y="1635588"/>
            <a:ext cx="5948363" cy="4700588"/>
          </a:xfrm>
          <a:prstGeom prst="rect">
            <a:avLst/>
          </a:prstGeom>
        </p:spPr>
      </p:pic>
      <p:sp>
        <p:nvSpPr>
          <p:cNvPr id="2" name="Title 1"/>
          <p:cNvSpPr>
            <a:spLocks noGrp="1"/>
          </p:cNvSpPr>
          <p:nvPr>
            <p:ph type="title"/>
          </p:nvPr>
        </p:nvSpPr>
        <p:spPr/>
        <p:txBody>
          <a:bodyPr/>
          <a:lstStyle/>
          <a:p>
            <a:r>
              <a:rPr lang="en-US" dirty="0" smtClean="0"/>
              <a:t>(8) Completing the Rest of the Transition Plan</a:t>
            </a:r>
            <a:endParaRPr lang="en-US" dirty="0"/>
          </a:p>
        </p:txBody>
      </p:sp>
      <p:sp>
        <p:nvSpPr>
          <p:cNvPr id="3" name="Content Placeholder 2"/>
          <p:cNvSpPr>
            <a:spLocks noGrp="1"/>
          </p:cNvSpPr>
          <p:nvPr>
            <p:ph idx="1"/>
          </p:nvPr>
        </p:nvSpPr>
        <p:spPr>
          <a:xfrm>
            <a:off x="677335" y="1649507"/>
            <a:ext cx="5185584" cy="4391856"/>
          </a:xfrm>
        </p:spPr>
        <p:txBody>
          <a:bodyPr>
            <a:noAutofit/>
          </a:bodyPr>
          <a:lstStyle/>
          <a:p>
            <a:r>
              <a:rPr lang="en-US" sz="2000" dirty="0" smtClean="0"/>
              <a:t>After you have entered all the channel-specific costs, you will be prompted to add non-channel specific costs for the system.  These include:</a:t>
            </a:r>
          </a:p>
          <a:p>
            <a:pPr lvl="1"/>
            <a:r>
              <a:rPr lang="en-US" sz="2000" dirty="0"/>
              <a:t>Technical costs (e.g., tower augmentation);</a:t>
            </a:r>
          </a:p>
          <a:p>
            <a:pPr lvl="1"/>
            <a:r>
              <a:rPr lang="en-US" sz="2000" dirty="0"/>
              <a:t>Outside professional services costs; and</a:t>
            </a:r>
          </a:p>
          <a:p>
            <a:pPr lvl="1"/>
            <a:r>
              <a:rPr lang="en-US" sz="2000" dirty="0" smtClean="0"/>
              <a:t>Any other expenses not previously entered.</a:t>
            </a:r>
          </a:p>
          <a:p>
            <a:r>
              <a:rPr lang="en-US" sz="2000" dirty="0" smtClean="0"/>
              <a:t>When you complete these sections, you will return the PSID list, where you can select the next PSID and repeat this process.</a:t>
            </a:r>
          </a:p>
        </p:txBody>
      </p:sp>
      <p:sp>
        <p:nvSpPr>
          <p:cNvPr id="4" name="Slide Number Placeholder 3"/>
          <p:cNvSpPr>
            <a:spLocks noGrp="1"/>
          </p:cNvSpPr>
          <p:nvPr>
            <p:ph type="sldNum" sz="quarter" idx="12"/>
          </p:nvPr>
        </p:nvSpPr>
        <p:spPr>
          <a:xfrm>
            <a:off x="8590663" y="6268082"/>
            <a:ext cx="683339" cy="365125"/>
          </a:xfrm>
        </p:spPr>
        <p:txBody>
          <a:bodyPr/>
          <a:lstStyle/>
          <a:p>
            <a:fld id="{AB90F3D7-3E57-46A6-ADA4-64030958A22A}" type="slidenum">
              <a:rPr lang="en-US" sz="1200" b="1" smtClean="0"/>
              <a:t>11</a:t>
            </a:fld>
            <a:endParaRPr lang="en-US" b="1" dirty="0"/>
          </a:p>
        </p:txBody>
      </p:sp>
    </p:spTree>
    <p:extLst>
      <p:ext uri="{BB962C8B-B14F-4D97-AF65-F5344CB8AC3E}">
        <p14:creationId xmlns:p14="http://schemas.microsoft.com/office/powerpoint/2010/main" val="2002168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 Completing the Cost Chart (Estimates)</a:t>
            </a:r>
            <a:endParaRPr lang="en-US" dirty="0"/>
          </a:p>
        </p:txBody>
      </p:sp>
      <p:sp>
        <p:nvSpPr>
          <p:cNvPr id="3" name="Content Placeholder 2"/>
          <p:cNvSpPr>
            <a:spLocks noGrp="1"/>
          </p:cNvSpPr>
          <p:nvPr>
            <p:ph idx="1"/>
          </p:nvPr>
        </p:nvSpPr>
        <p:spPr>
          <a:xfrm>
            <a:off x="677334" y="2160589"/>
            <a:ext cx="5357706" cy="4506911"/>
          </a:xfrm>
        </p:spPr>
        <p:txBody>
          <a:bodyPr>
            <a:normAutofit fontScale="92500" lnSpcReduction="10000"/>
          </a:bodyPr>
          <a:lstStyle/>
          <a:p>
            <a:r>
              <a:rPr lang="en-US" dirty="0" smtClean="0"/>
              <a:t>The Cost Chart consists of pages for each PSID. Each page has three columns:</a:t>
            </a:r>
          </a:p>
          <a:p>
            <a:pPr lvl="1"/>
            <a:r>
              <a:rPr lang="en-US" dirty="0" smtClean="0"/>
              <a:t>The Predetermined Cost, if available, from the </a:t>
            </a:r>
            <a:r>
              <a:rPr lang="en-US" i="1" dirty="0" smtClean="0">
                <a:solidFill>
                  <a:srgbClr val="404040"/>
                </a:solidFill>
              </a:rPr>
              <a:t>Catalog of Potential Expenses and Estimated Costs </a:t>
            </a:r>
            <a:r>
              <a:rPr lang="en-US" dirty="0" smtClean="0">
                <a:solidFill>
                  <a:srgbClr val="404040"/>
                </a:solidFill>
              </a:rPr>
              <a:t>(Cost Catalog) at: </a:t>
            </a:r>
            <a:r>
              <a:rPr lang="en-US" u="sng" dirty="0" smtClean="0">
                <a:solidFill>
                  <a:srgbClr val="FF0000"/>
                </a:solidFill>
                <a:hlinkClick r:id="rId3"/>
              </a:rPr>
              <a:t>https</a:t>
            </a:r>
            <a:r>
              <a:rPr lang="en-US" u="sng" dirty="0">
                <a:solidFill>
                  <a:srgbClr val="FF0000"/>
                </a:solidFill>
                <a:hlinkClick r:id="rId3"/>
              </a:rPr>
              <a:t>://</a:t>
            </a:r>
            <a:r>
              <a:rPr lang="en-US" u="sng" dirty="0" smtClean="0">
                <a:solidFill>
                  <a:srgbClr val="FF0000"/>
                </a:solidFill>
                <a:hlinkClick r:id="rId3"/>
              </a:rPr>
              <a:t>apps.fcc.gov/edocs_public/attachmatch/DA-17-154A1.pdf.</a:t>
            </a:r>
            <a:endParaRPr lang="en-US" dirty="0">
              <a:solidFill>
                <a:srgbClr val="FF0000"/>
              </a:solidFill>
              <a:hlinkClick r:id="rId3"/>
            </a:endParaRPr>
          </a:p>
          <a:p>
            <a:pPr lvl="1"/>
            <a:r>
              <a:rPr lang="en-US" dirty="0" smtClean="0"/>
              <a:t>The Estimated Cost as entered by </a:t>
            </a:r>
            <a:r>
              <a:rPr lang="en-US" dirty="0"/>
              <a:t>user; </a:t>
            </a:r>
            <a:r>
              <a:rPr lang="en-US" dirty="0" smtClean="0"/>
              <a:t>and</a:t>
            </a:r>
          </a:p>
          <a:p>
            <a:pPr lvl="1"/>
            <a:r>
              <a:rPr lang="en-US" dirty="0" smtClean="0"/>
              <a:t>The total of Actual Costs submitted for each entry </a:t>
            </a:r>
            <a:r>
              <a:rPr lang="en-US" dirty="0"/>
              <a:t>(to be completed after Cost Estimate Review is completed).</a:t>
            </a:r>
          </a:p>
          <a:p>
            <a:r>
              <a:rPr lang="en-US" dirty="0" smtClean="0"/>
              <a:t>When no Predetermined</a:t>
            </a:r>
            <a:r>
              <a:rPr lang="en-US" dirty="0"/>
              <a:t> Cost </a:t>
            </a:r>
            <a:r>
              <a:rPr lang="en-US" dirty="0" smtClean="0"/>
              <a:t>is available, whatever is entered as an estimate will be use</a:t>
            </a:r>
            <a:r>
              <a:rPr lang="en-US" dirty="0" smtClean="0">
                <a:solidFill>
                  <a:srgbClr val="404040"/>
                </a:solidFill>
              </a:rPr>
              <a:t>d. </a:t>
            </a:r>
          </a:p>
          <a:p>
            <a:r>
              <a:rPr lang="en-US" dirty="0" smtClean="0">
                <a:solidFill>
                  <a:srgbClr val="404040"/>
                </a:solidFill>
              </a:rPr>
              <a:t>All </a:t>
            </a:r>
            <a:r>
              <a:rPr lang="en-US" dirty="0">
                <a:solidFill>
                  <a:srgbClr val="404040"/>
                </a:solidFill>
              </a:rPr>
              <a:t>E</a:t>
            </a:r>
            <a:r>
              <a:rPr lang="en-US" dirty="0" smtClean="0">
                <a:solidFill>
                  <a:srgbClr val="404040"/>
                </a:solidFill>
              </a:rPr>
              <a:t>stimated </a:t>
            </a:r>
            <a:r>
              <a:rPr lang="en-US" dirty="0">
                <a:solidFill>
                  <a:srgbClr val="404040"/>
                </a:solidFill>
              </a:rPr>
              <a:t>C</a:t>
            </a:r>
            <a:r>
              <a:rPr lang="en-US" dirty="0" smtClean="0">
                <a:solidFill>
                  <a:srgbClr val="404040"/>
                </a:solidFill>
              </a:rPr>
              <a:t>osts must be entered before a Form 399 may be submitted for Cost Estimate Review.  Click “Add” to enter </a:t>
            </a:r>
            <a:r>
              <a:rPr lang="en-US" dirty="0" smtClean="0"/>
              <a:t>an estimated cost.</a:t>
            </a:r>
            <a:endParaRPr lang="en-US" dirty="0"/>
          </a:p>
        </p:txBody>
      </p:sp>
      <p:grpSp>
        <p:nvGrpSpPr>
          <p:cNvPr id="5" name="Group 4"/>
          <p:cNvGrpSpPr/>
          <p:nvPr/>
        </p:nvGrpSpPr>
        <p:grpSpPr>
          <a:xfrm>
            <a:off x="5610386" y="1823243"/>
            <a:ext cx="6352232" cy="4700588"/>
            <a:chOff x="5639569" y="1966912"/>
            <a:chExt cx="6352232" cy="4700588"/>
          </a:xfrm>
        </p:grpSpPr>
        <p:pic>
          <p:nvPicPr>
            <p:cNvPr id="7" name="Picture 6"/>
            <p:cNvPicPr>
              <a:picLocks noChangeAspect="1"/>
            </p:cNvPicPr>
            <p:nvPr/>
          </p:nvPicPr>
          <p:blipFill>
            <a:blip r:embed="rId4"/>
            <a:stretch>
              <a:fillRect/>
            </a:stretch>
          </p:blipFill>
          <p:spPr>
            <a:xfrm>
              <a:off x="6043438" y="1966912"/>
              <a:ext cx="5948363" cy="4700588"/>
            </a:xfrm>
            <a:prstGeom prst="rect">
              <a:avLst/>
            </a:prstGeom>
          </p:spPr>
        </p:pic>
        <p:cxnSp>
          <p:nvCxnSpPr>
            <p:cNvPr id="8" name="Straight Connector 7"/>
            <p:cNvCxnSpPr/>
            <p:nvPr/>
          </p:nvCxnSpPr>
          <p:spPr>
            <a:xfrm>
              <a:off x="5757275" y="2494521"/>
              <a:ext cx="1253125" cy="1763970"/>
            </a:xfrm>
            <a:prstGeom prst="line">
              <a:avLst/>
            </a:prstGeom>
            <a:ln w="28575">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5639569" y="5217459"/>
              <a:ext cx="3235490" cy="660583"/>
            </a:xfrm>
            <a:prstGeom prst="line">
              <a:avLst/>
            </a:prstGeom>
            <a:ln w="28575">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8897144" y="5104247"/>
              <a:ext cx="264389" cy="226424"/>
            </a:xfrm>
            <a:prstGeom prst="round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6126136" y="4249781"/>
              <a:ext cx="1554824" cy="150931"/>
            </a:xfrm>
            <a:prstGeom prst="round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p:cNvSpPr>
            <a:spLocks noGrp="1"/>
          </p:cNvSpPr>
          <p:nvPr>
            <p:ph type="sldNum" sz="quarter" idx="12"/>
          </p:nvPr>
        </p:nvSpPr>
        <p:spPr>
          <a:xfrm>
            <a:off x="8305097" y="6458295"/>
            <a:ext cx="683339" cy="365125"/>
          </a:xfrm>
        </p:spPr>
        <p:txBody>
          <a:bodyPr/>
          <a:lstStyle/>
          <a:p>
            <a:fld id="{AB90F3D7-3E57-46A6-ADA4-64030958A22A}" type="slidenum">
              <a:rPr lang="en-US" sz="1200" smtClean="0"/>
              <a:t>12</a:t>
            </a:fld>
            <a:endParaRPr lang="en-US" sz="1200" dirty="0"/>
          </a:p>
        </p:txBody>
      </p:sp>
    </p:spTree>
    <p:extLst>
      <p:ext uri="{BB962C8B-B14F-4D97-AF65-F5344CB8AC3E}">
        <p14:creationId xmlns:p14="http://schemas.microsoft.com/office/powerpoint/2010/main" val="31598322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Completing the Cost Chart (Actual Costs)</a:t>
            </a:r>
            <a:endParaRPr lang="en-US" dirty="0"/>
          </a:p>
        </p:txBody>
      </p:sp>
      <p:sp>
        <p:nvSpPr>
          <p:cNvPr id="3" name="Content Placeholder 2"/>
          <p:cNvSpPr>
            <a:spLocks noGrp="1"/>
          </p:cNvSpPr>
          <p:nvPr>
            <p:ph idx="1"/>
          </p:nvPr>
        </p:nvSpPr>
        <p:spPr>
          <a:xfrm>
            <a:off x="677334" y="2160588"/>
            <a:ext cx="5357706" cy="4516439"/>
          </a:xfrm>
        </p:spPr>
        <p:txBody>
          <a:bodyPr>
            <a:normAutofit lnSpcReduction="10000"/>
          </a:bodyPr>
          <a:lstStyle/>
          <a:p>
            <a:r>
              <a:rPr lang="en-US" dirty="0" smtClean="0"/>
              <a:t>After clicking “Add” under the “Actual Cost” column on the previous page, the Actual Cost Information Details page is displayed.  </a:t>
            </a:r>
          </a:p>
          <a:p>
            <a:r>
              <a:rPr lang="en-US" dirty="0" smtClean="0"/>
              <a:t>To </a:t>
            </a:r>
            <a:r>
              <a:rPr lang="en-US" dirty="0" smtClean="0">
                <a:solidFill>
                  <a:srgbClr val="404040"/>
                </a:solidFill>
              </a:rPr>
              <a:t>request reimbursement, select </a:t>
            </a:r>
            <a:r>
              <a:rPr lang="en-US" dirty="0">
                <a:solidFill>
                  <a:srgbClr val="404040"/>
                </a:solidFill>
              </a:rPr>
              <a:t>the</a:t>
            </a:r>
            <a:r>
              <a:rPr lang="en-US" dirty="0" smtClean="0">
                <a:solidFill>
                  <a:srgbClr val="404040"/>
                </a:solidFill>
              </a:rPr>
              <a:t> “Add Component” button. Upload or select a clearly marked PDF invoice or other </a:t>
            </a:r>
            <a:r>
              <a:rPr lang="en-US" dirty="0" smtClean="0"/>
              <a:t>documentation (documentation may be used more than once), describe the invoice, and describe the cost being reimbursed.</a:t>
            </a:r>
          </a:p>
          <a:p>
            <a:r>
              <a:rPr lang="en-US" dirty="0" smtClean="0"/>
              <a:t>Examples of cost components include: deposits, payments for specific parts, partial payments of invoice due, and so on.</a:t>
            </a:r>
          </a:p>
          <a:p>
            <a:r>
              <a:rPr lang="en-US" dirty="0" smtClean="0"/>
              <a:t>Once all components have been added, click “Save and Continue” to return to the Cost Chart.</a:t>
            </a:r>
            <a:endParaRPr lang="en-US" dirty="0"/>
          </a:p>
        </p:txBody>
      </p:sp>
      <p:pic>
        <p:nvPicPr>
          <p:cNvPr id="4" name="Picture 3"/>
          <p:cNvPicPr>
            <a:picLocks noChangeAspect="1"/>
          </p:cNvPicPr>
          <p:nvPr/>
        </p:nvPicPr>
        <p:blipFill>
          <a:blip r:embed="rId3"/>
          <a:stretch>
            <a:fillRect/>
          </a:stretch>
        </p:blipFill>
        <p:spPr>
          <a:xfrm>
            <a:off x="6035040" y="2160589"/>
            <a:ext cx="5857875" cy="4286250"/>
          </a:xfrm>
          <a:prstGeom prst="rect">
            <a:avLst/>
          </a:prstGeom>
        </p:spPr>
      </p:pic>
      <p:cxnSp>
        <p:nvCxnSpPr>
          <p:cNvPr id="6" name="Straight Connector 5"/>
          <p:cNvCxnSpPr/>
          <p:nvPr/>
        </p:nvCxnSpPr>
        <p:spPr>
          <a:xfrm>
            <a:off x="5687878" y="3595607"/>
            <a:ext cx="459557" cy="505368"/>
          </a:xfrm>
          <a:prstGeom prst="line">
            <a:avLst/>
          </a:prstGeom>
          <a:ln w="28575">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6130017" y="4145279"/>
            <a:ext cx="645251" cy="226424"/>
          </a:xfrm>
          <a:prstGeom prst="round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a:xfrm>
            <a:off x="8280638" y="6446839"/>
            <a:ext cx="683339" cy="365125"/>
          </a:xfrm>
        </p:spPr>
        <p:txBody>
          <a:bodyPr/>
          <a:lstStyle/>
          <a:p>
            <a:fld id="{AB90F3D7-3E57-46A6-ADA4-64030958A22A}" type="slidenum">
              <a:rPr lang="en-US" sz="1200" b="1" smtClean="0"/>
              <a:t>13</a:t>
            </a:fld>
            <a:endParaRPr lang="en-US" b="1" dirty="0"/>
          </a:p>
        </p:txBody>
      </p:sp>
    </p:spTree>
    <p:extLst>
      <p:ext uri="{BB962C8B-B14F-4D97-AF65-F5344CB8AC3E}">
        <p14:creationId xmlns:p14="http://schemas.microsoft.com/office/powerpoint/2010/main" val="7723351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(11) </a:t>
            </a:r>
            <a:r>
              <a:rPr lang="en-US" dirty="0" smtClean="0"/>
              <a:t>Certifying and Submitting</a:t>
            </a:r>
            <a:endParaRPr lang="en-US" dirty="0"/>
          </a:p>
        </p:txBody>
      </p:sp>
      <p:sp>
        <p:nvSpPr>
          <p:cNvPr id="3" name="Content Placeholder 2"/>
          <p:cNvSpPr>
            <a:spLocks noGrp="1"/>
          </p:cNvSpPr>
          <p:nvPr>
            <p:ph idx="1"/>
          </p:nvPr>
        </p:nvSpPr>
        <p:spPr>
          <a:xfrm>
            <a:off x="677334" y="1633928"/>
            <a:ext cx="5357706" cy="5071673"/>
          </a:xfrm>
        </p:spPr>
        <p:txBody>
          <a:bodyPr>
            <a:normAutofit fontScale="92500" lnSpcReduction="20000"/>
          </a:bodyPr>
          <a:lstStyle/>
          <a:p>
            <a:r>
              <a:rPr lang="en-US" dirty="0" smtClean="0"/>
              <a:t>Once you have entered all costs, continue to the </a:t>
            </a:r>
            <a:r>
              <a:rPr lang="en-US" i="1" dirty="0" smtClean="0"/>
              <a:t>Application Summary </a:t>
            </a:r>
            <a:r>
              <a:rPr lang="en-US" dirty="0" smtClean="0"/>
              <a:t>and </a:t>
            </a:r>
            <a:r>
              <a:rPr lang="en-US" i="1" dirty="0" smtClean="0"/>
              <a:t>Certification </a:t>
            </a:r>
            <a:r>
              <a:rPr lang="en-US" dirty="0" smtClean="0"/>
              <a:t>pages.  </a:t>
            </a:r>
          </a:p>
          <a:p>
            <a:r>
              <a:rPr lang="en-US" dirty="0" smtClean="0">
                <a:solidFill>
                  <a:srgbClr val="404040"/>
                </a:solidFill>
              </a:rPr>
              <a:t>Appropriate </a:t>
            </a:r>
            <a:r>
              <a:rPr lang="en-US" i="1" dirty="0" smtClean="0">
                <a:solidFill>
                  <a:srgbClr val="404040"/>
                </a:solidFill>
              </a:rPr>
              <a:t>Certification</a:t>
            </a:r>
            <a:r>
              <a:rPr lang="en-US" dirty="0" smtClean="0">
                <a:solidFill>
                  <a:srgbClr val="404040"/>
                </a:solidFill>
              </a:rPr>
              <a:t> pages are displayed dynamically. </a:t>
            </a:r>
          </a:p>
          <a:p>
            <a:pPr lvl="1"/>
            <a:r>
              <a:rPr lang="en-US" dirty="0" smtClean="0">
                <a:solidFill>
                  <a:srgbClr val="404040"/>
                </a:solidFill>
              </a:rPr>
              <a:t>If changes have been made to estimates, then certification of estimates is required. </a:t>
            </a:r>
          </a:p>
          <a:p>
            <a:pPr lvl="1"/>
            <a:r>
              <a:rPr lang="en-US" dirty="0" smtClean="0">
                <a:solidFill>
                  <a:srgbClr val="404040"/>
                </a:solidFill>
              </a:rPr>
              <a:t>If changes have been made to actual costs, then a certification of actual costs is required. </a:t>
            </a:r>
          </a:p>
          <a:p>
            <a:pPr lvl="1"/>
            <a:r>
              <a:rPr lang="en-US" dirty="0" smtClean="0">
                <a:solidFill>
                  <a:srgbClr val="404040"/>
                </a:solidFill>
              </a:rPr>
              <a:t>At </a:t>
            </a:r>
            <a:r>
              <a:rPr lang="en-US" dirty="0">
                <a:solidFill>
                  <a:srgbClr val="404040"/>
                </a:solidFill>
              </a:rPr>
              <a:t>the completion of the Cost Chart, you will be asked “If Construction is Complete.”  If you answer “Yes,” you will be presented the Final Accounting Certification, after which point the Form 399 will be considered complete and no longer editable.  </a:t>
            </a:r>
            <a:endParaRPr lang="en-US" dirty="0" smtClean="0">
              <a:solidFill>
                <a:srgbClr val="404040"/>
              </a:solidFill>
            </a:endParaRPr>
          </a:p>
          <a:p>
            <a:pPr lvl="2"/>
            <a:r>
              <a:rPr lang="en-US" dirty="0" smtClean="0">
                <a:solidFill>
                  <a:srgbClr val="404040"/>
                </a:solidFill>
              </a:rPr>
              <a:t>If construction is designated complete, then a final certification is required and the application will be locked.</a:t>
            </a:r>
          </a:p>
          <a:p>
            <a:pPr lvl="1"/>
            <a:r>
              <a:rPr lang="en-US" dirty="0" smtClean="0"/>
              <a:t>At the conclusion of the Reimbursement Program, answering “No” will present the Final Allocation workflow.  However, prior to that point, answering “No” will merely preserve a 399 for future submissions.</a:t>
            </a:r>
            <a:endParaRPr lang="en-US" dirty="0"/>
          </a:p>
        </p:txBody>
      </p:sp>
      <p:pic>
        <p:nvPicPr>
          <p:cNvPr id="4" name="Picture 3"/>
          <p:cNvPicPr>
            <a:picLocks noChangeAspect="1"/>
          </p:cNvPicPr>
          <p:nvPr/>
        </p:nvPicPr>
        <p:blipFill>
          <a:blip r:embed="rId3"/>
          <a:stretch>
            <a:fillRect/>
          </a:stretch>
        </p:blipFill>
        <p:spPr>
          <a:xfrm>
            <a:off x="6035040" y="1873083"/>
            <a:ext cx="5857875" cy="4286250"/>
          </a:xfrm>
          <a:prstGeom prst="rect">
            <a:avLst/>
          </a:prstGeom>
        </p:spPr>
      </p:pic>
      <p:sp>
        <p:nvSpPr>
          <p:cNvPr id="5" name="Slide Number Placeholder 4"/>
          <p:cNvSpPr>
            <a:spLocks noGrp="1"/>
          </p:cNvSpPr>
          <p:nvPr>
            <p:ph type="sldNum" sz="quarter" idx="12"/>
          </p:nvPr>
        </p:nvSpPr>
        <p:spPr>
          <a:xfrm>
            <a:off x="8405837" y="6393658"/>
            <a:ext cx="683339" cy="365125"/>
          </a:xfrm>
        </p:spPr>
        <p:txBody>
          <a:bodyPr/>
          <a:lstStyle/>
          <a:p>
            <a:fld id="{AB90F3D7-3E57-46A6-ADA4-64030958A22A}" type="slidenum">
              <a:rPr lang="en-US" sz="1200" b="1" smtClean="0"/>
              <a:t>14</a:t>
            </a:fld>
            <a:endParaRPr lang="en-US" sz="1200" b="1" dirty="0"/>
          </a:p>
        </p:txBody>
      </p:sp>
    </p:spTree>
    <p:extLst>
      <p:ext uri="{BB962C8B-B14F-4D97-AF65-F5344CB8AC3E}">
        <p14:creationId xmlns:p14="http://schemas.microsoft.com/office/powerpoint/2010/main" val="38428433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a:t>
            </a:r>
            <a:r>
              <a:rPr lang="en-US" dirty="0"/>
              <a:t>ns</a:t>
            </a:r>
            <a:r>
              <a:rPr lang="en-US" dirty="0" smtClean="0"/>
              <a:t> and Feedback</a:t>
            </a:r>
            <a:endParaRPr lang="en-US" dirty="0"/>
          </a:p>
        </p:txBody>
      </p:sp>
      <p:sp>
        <p:nvSpPr>
          <p:cNvPr id="3" name="Content Placeholder 2"/>
          <p:cNvSpPr>
            <a:spLocks noGrp="1"/>
          </p:cNvSpPr>
          <p:nvPr>
            <p:ph idx="1"/>
          </p:nvPr>
        </p:nvSpPr>
        <p:spPr/>
        <p:txBody>
          <a:bodyPr/>
          <a:lstStyle/>
          <a:p>
            <a:r>
              <a:rPr lang="en-US" dirty="0" smtClean="0"/>
              <a:t>Please submit questions and feedback for </a:t>
            </a:r>
            <a:r>
              <a:rPr lang="en-US" dirty="0" smtClean="0">
                <a:hlinkClick r:id="rId2"/>
              </a:rPr>
              <a:t>reimburse@fcc.gov</a:t>
            </a:r>
            <a:r>
              <a:rPr lang="en-US" dirty="0" smtClean="0"/>
              <a:t> or contact the Reimbursement Team at 202-418-2009.</a:t>
            </a:r>
          </a:p>
        </p:txBody>
      </p:sp>
      <p:sp>
        <p:nvSpPr>
          <p:cNvPr id="4" name="Slide Number Placeholder 3"/>
          <p:cNvSpPr>
            <a:spLocks noGrp="1"/>
          </p:cNvSpPr>
          <p:nvPr>
            <p:ph type="sldNum" sz="quarter" idx="12"/>
          </p:nvPr>
        </p:nvSpPr>
        <p:spPr>
          <a:xfrm>
            <a:off x="8590663" y="6088988"/>
            <a:ext cx="683339" cy="365125"/>
          </a:xfrm>
        </p:spPr>
        <p:txBody>
          <a:bodyPr/>
          <a:lstStyle/>
          <a:p>
            <a:fld id="{AB90F3D7-3E57-46A6-ADA4-64030958A22A}" type="slidenum">
              <a:rPr lang="en-US" sz="1200" b="1" smtClean="0"/>
              <a:t>15</a:t>
            </a:fld>
            <a:endParaRPr lang="en-US" sz="1200" b="1" dirty="0"/>
          </a:p>
        </p:txBody>
      </p:sp>
    </p:spTree>
    <p:extLst>
      <p:ext uri="{BB962C8B-B14F-4D97-AF65-F5344CB8AC3E}">
        <p14:creationId xmlns:p14="http://schemas.microsoft.com/office/powerpoint/2010/main" val="1034817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a:t>
            </a:r>
            <a:r>
              <a:rPr lang="en-US" dirty="0" smtClean="0">
                <a:solidFill>
                  <a:srgbClr val="FF0000"/>
                </a:solidFill>
              </a:rPr>
              <a:t/>
            </a:r>
            <a:br>
              <a:rPr lang="en-US" dirty="0" smtClean="0">
                <a:solidFill>
                  <a:srgbClr val="FF0000"/>
                </a:solidFill>
              </a:rPr>
            </a:br>
            <a:r>
              <a:rPr lang="en-US" sz="2800" dirty="0" smtClean="0">
                <a:solidFill>
                  <a:srgbClr val="90C226"/>
                </a:solidFill>
              </a:rPr>
              <a:t>Abbreviations and Acronyms</a:t>
            </a:r>
            <a:endParaRPr lang="en-US" dirty="0">
              <a:solidFill>
                <a:srgbClr val="90C226"/>
              </a:solidFill>
            </a:endParaRPr>
          </a:p>
        </p:txBody>
      </p:sp>
      <p:sp>
        <p:nvSpPr>
          <p:cNvPr id="3" name="Content Placeholder 2"/>
          <p:cNvSpPr>
            <a:spLocks noGrp="1"/>
          </p:cNvSpPr>
          <p:nvPr>
            <p:ph idx="1"/>
          </p:nvPr>
        </p:nvSpPr>
        <p:spPr/>
        <p:txBody>
          <a:bodyPr/>
          <a:lstStyle/>
          <a:p>
            <a:r>
              <a:rPr lang="en-US" b="1" u="sng" dirty="0" smtClean="0">
                <a:solidFill>
                  <a:srgbClr val="404040"/>
                </a:solidFill>
              </a:rPr>
              <a:t>COALS</a:t>
            </a:r>
            <a:r>
              <a:rPr lang="en-US" b="1" dirty="0" smtClean="0">
                <a:solidFill>
                  <a:srgbClr val="404040"/>
                </a:solidFill>
              </a:rPr>
              <a:t> – </a:t>
            </a:r>
            <a:r>
              <a:rPr lang="en-US" dirty="0" smtClean="0">
                <a:solidFill>
                  <a:srgbClr val="404040"/>
                </a:solidFill>
              </a:rPr>
              <a:t>Cable Operations and Licensing System</a:t>
            </a:r>
            <a:endParaRPr lang="en-US" b="1" dirty="0" smtClean="0">
              <a:solidFill>
                <a:srgbClr val="404040"/>
              </a:solidFill>
            </a:endParaRPr>
          </a:p>
          <a:p>
            <a:r>
              <a:rPr lang="en-US" b="1" u="sng" dirty="0">
                <a:solidFill>
                  <a:srgbClr val="404040"/>
                </a:solidFill>
              </a:rPr>
              <a:t>DMA</a:t>
            </a:r>
            <a:r>
              <a:rPr lang="en-US" b="1" dirty="0">
                <a:solidFill>
                  <a:srgbClr val="404040"/>
                </a:solidFill>
              </a:rPr>
              <a:t> </a:t>
            </a:r>
            <a:r>
              <a:rPr lang="en-US" dirty="0">
                <a:solidFill>
                  <a:srgbClr val="404040"/>
                </a:solidFill>
              </a:rPr>
              <a:t>– Designated Market </a:t>
            </a:r>
            <a:r>
              <a:rPr lang="en-US" dirty="0" smtClean="0">
                <a:solidFill>
                  <a:srgbClr val="404040"/>
                </a:solidFill>
              </a:rPr>
              <a:t>Area</a:t>
            </a:r>
            <a:endParaRPr lang="en-US" b="1" u="sng" dirty="0" smtClean="0">
              <a:solidFill>
                <a:srgbClr val="404040"/>
              </a:solidFill>
            </a:endParaRPr>
          </a:p>
          <a:p>
            <a:r>
              <a:rPr lang="en-US" b="1" u="sng" dirty="0" smtClean="0">
                <a:solidFill>
                  <a:srgbClr val="404040"/>
                </a:solidFill>
              </a:rPr>
              <a:t>FRN</a:t>
            </a:r>
            <a:r>
              <a:rPr lang="en-US" b="1" dirty="0" smtClean="0">
                <a:solidFill>
                  <a:srgbClr val="404040"/>
                </a:solidFill>
              </a:rPr>
              <a:t> </a:t>
            </a:r>
            <a:r>
              <a:rPr lang="en-US" dirty="0" smtClean="0">
                <a:solidFill>
                  <a:srgbClr val="404040"/>
                </a:solidFill>
              </a:rPr>
              <a:t>– FCC Registration Number</a:t>
            </a:r>
          </a:p>
          <a:p>
            <a:r>
              <a:rPr lang="en-US" b="1" u="sng" dirty="0">
                <a:solidFill>
                  <a:srgbClr val="404040"/>
                </a:solidFill>
              </a:rPr>
              <a:t>LMS</a:t>
            </a:r>
            <a:r>
              <a:rPr lang="en-US" b="1" dirty="0">
                <a:solidFill>
                  <a:srgbClr val="404040"/>
                </a:solidFill>
              </a:rPr>
              <a:t> </a:t>
            </a:r>
            <a:r>
              <a:rPr lang="en-US" dirty="0">
                <a:solidFill>
                  <a:srgbClr val="404040"/>
                </a:solidFill>
              </a:rPr>
              <a:t>– Licensing and Management </a:t>
            </a:r>
            <a:r>
              <a:rPr lang="en-US" dirty="0" smtClean="0">
                <a:solidFill>
                  <a:srgbClr val="404040"/>
                </a:solidFill>
              </a:rPr>
              <a:t>System</a:t>
            </a:r>
            <a:endParaRPr lang="en-US" b="1" dirty="0" smtClean="0">
              <a:solidFill>
                <a:srgbClr val="404040"/>
              </a:solidFill>
            </a:endParaRPr>
          </a:p>
          <a:p>
            <a:r>
              <a:rPr lang="en-US" b="1" u="sng" dirty="0" smtClean="0">
                <a:solidFill>
                  <a:srgbClr val="404040"/>
                </a:solidFill>
              </a:rPr>
              <a:t>PSID</a:t>
            </a:r>
            <a:r>
              <a:rPr lang="en-US" b="1" dirty="0" smtClean="0">
                <a:solidFill>
                  <a:srgbClr val="404040"/>
                </a:solidFill>
              </a:rPr>
              <a:t> </a:t>
            </a:r>
            <a:r>
              <a:rPr lang="en-US" dirty="0" smtClean="0">
                <a:solidFill>
                  <a:srgbClr val="404040"/>
                </a:solidFill>
              </a:rPr>
              <a:t>– Physical System ID</a:t>
            </a:r>
            <a:endParaRPr lang="en-US" b="1" dirty="0" smtClean="0">
              <a:solidFill>
                <a:srgbClr val="404040"/>
              </a:solidFill>
            </a:endParaRPr>
          </a:p>
          <a:p>
            <a:r>
              <a:rPr lang="en-US" b="1" u="sng" dirty="0" smtClean="0">
                <a:solidFill>
                  <a:srgbClr val="404040"/>
                </a:solidFill>
              </a:rPr>
              <a:t>RF</a:t>
            </a:r>
            <a:r>
              <a:rPr lang="en-US" b="1" dirty="0" smtClean="0">
                <a:solidFill>
                  <a:srgbClr val="404040"/>
                </a:solidFill>
              </a:rPr>
              <a:t> </a:t>
            </a:r>
            <a:r>
              <a:rPr lang="en-US" dirty="0" smtClean="0">
                <a:solidFill>
                  <a:srgbClr val="404040"/>
                </a:solidFill>
              </a:rPr>
              <a:t>– Radio Frequency</a:t>
            </a:r>
            <a:endParaRPr lang="en-US" b="1" dirty="0" smtClean="0">
              <a:solidFill>
                <a:srgbClr val="404040"/>
              </a:solidFill>
            </a:endParaRPr>
          </a:p>
        </p:txBody>
      </p:sp>
      <p:sp>
        <p:nvSpPr>
          <p:cNvPr id="4" name="Slide Number Placeholder 3"/>
          <p:cNvSpPr>
            <a:spLocks noGrp="1"/>
          </p:cNvSpPr>
          <p:nvPr>
            <p:ph type="sldNum" sz="quarter" idx="12"/>
          </p:nvPr>
        </p:nvSpPr>
        <p:spPr>
          <a:xfrm>
            <a:off x="8590663" y="6088988"/>
            <a:ext cx="683339" cy="365125"/>
          </a:xfrm>
        </p:spPr>
        <p:txBody>
          <a:bodyPr/>
          <a:lstStyle/>
          <a:p>
            <a:fld id="{AB90F3D7-3E57-46A6-ADA4-64030958A22A}" type="slidenum">
              <a:rPr lang="en-US" sz="1200" b="1" smtClean="0"/>
              <a:t>16</a:t>
            </a:fld>
            <a:endParaRPr lang="en-US" b="1" dirty="0"/>
          </a:p>
        </p:txBody>
      </p:sp>
    </p:spTree>
    <p:extLst>
      <p:ext uri="{BB962C8B-B14F-4D97-AF65-F5344CB8AC3E}">
        <p14:creationId xmlns:p14="http://schemas.microsoft.com/office/powerpoint/2010/main" val="23939856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References	</a:t>
            </a:r>
            <a:endParaRPr lang="en-US" dirty="0"/>
          </a:p>
        </p:txBody>
      </p:sp>
      <p:sp>
        <p:nvSpPr>
          <p:cNvPr id="3" name="Content Placeholder 2"/>
          <p:cNvSpPr>
            <a:spLocks noGrp="1"/>
          </p:cNvSpPr>
          <p:nvPr>
            <p:ph idx="1"/>
          </p:nvPr>
        </p:nvSpPr>
        <p:spPr>
          <a:xfrm>
            <a:off x="677334" y="1530349"/>
            <a:ext cx="8596668" cy="4584701"/>
          </a:xfrm>
        </p:spPr>
        <p:txBody>
          <a:bodyPr>
            <a:normAutofit lnSpcReduction="10000"/>
          </a:bodyPr>
          <a:lstStyle/>
          <a:p>
            <a:r>
              <a:rPr lang="en-US" dirty="0" smtClean="0"/>
              <a:t>The </a:t>
            </a:r>
            <a:r>
              <a:rPr lang="en-US" dirty="0"/>
              <a:t>Form 399 URL is: </a:t>
            </a:r>
            <a:r>
              <a:rPr lang="en-US" dirty="0">
                <a:hlinkClick r:id="rId3"/>
              </a:rPr>
              <a:t>https://</a:t>
            </a:r>
            <a:r>
              <a:rPr lang="en-US" dirty="0" smtClean="0">
                <a:hlinkClick r:id="rId3"/>
              </a:rPr>
              <a:t>enterpriseefiling.fcc.gov/form399mvpddashboard/login.html</a:t>
            </a:r>
            <a:endParaRPr lang="en-US" dirty="0" smtClean="0"/>
          </a:p>
          <a:p>
            <a:r>
              <a:rPr lang="en-US" dirty="0" smtClean="0"/>
              <a:t>To log in, use your COALS ID and password.  To update your information, access COALS </a:t>
            </a:r>
            <a:r>
              <a:rPr lang="en-US" dirty="0"/>
              <a:t>at </a:t>
            </a:r>
            <a:r>
              <a:rPr lang="en-US" dirty="0">
                <a:hlinkClick r:id="rId4"/>
              </a:rPr>
              <a:t>https://apps.fcc.gov/coals</a:t>
            </a:r>
            <a:r>
              <a:rPr lang="en-US" dirty="0" smtClean="0">
                <a:hlinkClick r:id="rId4"/>
              </a:rPr>
              <a:t>/</a:t>
            </a:r>
            <a:r>
              <a:rPr lang="en-US" dirty="0"/>
              <a:t>.</a:t>
            </a:r>
          </a:p>
          <a:p>
            <a:r>
              <a:rPr lang="en-US" dirty="0" smtClean="0"/>
              <a:t>To </a:t>
            </a:r>
            <a:r>
              <a:rPr lang="en-US" dirty="0"/>
              <a:t>continue an existing Form 399, you can find it under the </a:t>
            </a:r>
            <a:r>
              <a:rPr lang="en-US" dirty="0" smtClean="0"/>
              <a:t>“Reimbursements” tab on the main screen.</a:t>
            </a:r>
          </a:p>
          <a:p>
            <a:r>
              <a:rPr lang="en-US" dirty="0" smtClean="0">
                <a:solidFill>
                  <a:srgbClr val="404040"/>
                </a:solidFill>
              </a:rPr>
              <a:t>The</a:t>
            </a:r>
            <a:r>
              <a:rPr lang="en-US" dirty="0">
                <a:solidFill>
                  <a:srgbClr val="404040"/>
                </a:solidFill>
              </a:rPr>
              <a:t> </a:t>
            </a:r>
            <a:r>
              <a:rPr lang="en-US" i="1" dirty="0" smtClean="0">
                <a:solidFill>
                  <a:srgbClr val="404040"/>
                </a:solidFill>
              </a:rPr>
              <a:t>Catalog of Potential Expenses and Estimated Costs </a:t>
            </a:r>
            <a:r>
              <a:rPr lang="en-US" dirty="0" smtClean="0">
                <a:solidFill>
                  <a:srgbClr val="404040"/>
                </a:solidFill>
              </a:rPr>
              <a:t>(Cost Catalog) can be found at </a:t>
            </a:r>
            <a:r>
              <a:rPr lang="en-US" u="sng" dirty="0" smtClean="0">
                <a:hlinkClick r:id="rId5"/>
              </a:rPr>
              <a:t>https</a:t>
            </a:r>
            <a:r>
              <a:rPr lang="en-US" u="sng" dirty="0">
                <a:hlinkClick r:id="rId5"/>
              </a:rPr>
              <a:t>://</a:t>
            </a:r>
            <a:r>
              <a:rPr lang="en-US" u="sng" dirty="0" smtClean="0">
                <a:hlinkClick r:id="rId5"/>
              </a:rPr>
              <a:t>apps.fcc.gov/edocs_public/attachmatch/DA-17-154A1.pdf</a:t>
            </a:r>
            <a:r>
              <a:rPr lang="en-US" dirty="0" smtClean="0"/>
              <a:t>.</a:t>
            </a:r>
          </a:p>
          <a:p>
            <a:r>
              <a:rPr lang="en-US" dirty="0" smtClean="0"/>
              <a:t>Several other educational and reference materials can </a:t>
            </a:r>
            <a:r>
              <a:rPr lang="en-US" dirty="0"/>
              <a:t>be easily accessed via the reimbursement </a:t>
            </a:r>
            <a:r>
              <a:rPr lang="en-US" dirty="0" smtClean="0"/>
              <a:t>website</a:t>
            </a:r>
            <a:r>
              <a:rPr lang="en-US" dirty="0" smtClean="0"/>
              <a:t>: </a:t>
            </a:r>
            <a:r>
              <a:rPr lang="en-US" dirty="0" smtClean="0">
                <a:hlinkClick r:id="rId6"/>
              </a:rPr>
              <a:t>http</a:t>
            </a:r>
            <a:r>
              <a:rPr lang="en-US" dirty="0" smtClean="0">
                <a:hlinkClick r:id="rId6"/>
              </a:rPr>
              <a:t>://www.fcc.gov/incentiveauctions/reimbursement</a:t>
            </a:r>
            <a:r>
              <a:rPr lang="en-US" dirty="0" smtClean="0"/>
              <a:t> </a:t>
            </a:r>
            <a:endParaRPr lang="en-US" dirty="0"/>
          </a:p>
          <a:p>
            <a:endParaRPr lang="en-US" dirty="0"/>
          </a:p>
          <a:p>
            <a:r>
              <a:rPr lang="en-US" dirty="0"/>
              <a:t>Please send questions, concerns, and issues to </a:t>
            </a:r>
            <a:r>
              <a:rPr lang="en-US" dirty="0">
                <a:hlinkClick r:id="rId7"/>
              </a:rPr>
              <a:t>reimburse@fcc.gov</a:t>
            </a:r>
            <a:r>
              <a:rPr lang="en-US" dirty="0"/>
              <a:t> or contact the Reimbursement Team at 202-418-2009.</a:t>
            </a:r>
          </a:p>
        </p:txBody>
      </p:sp>
      <p:sp>
        <p:nvSpPr>
          <p:cNvPr id="4" name="Slide Number Placeholder 3"/>
          <p:cNvSpPr>
            <a:spLocks noGrp="1"/>
          </p:cNvSpPr>
          <p:nvPr>
            <p:ph type="sldNum" sz="quarter" idx="12"/>
          </p:nvPr>
        </p:nvSpPr>
        <p:spPr>
          <a:xfrm>
            <a:off x="8590663" y="6115050"/>
            <a:ext cx="683339" cy="365125"/>
          </a:xfrm>
        </p:spPr>
        <p:txBody>
          <a:bodyPr/>
          <a:lstStyle/>
          <a:p>
            <a:fld id="{AB90F3D7-3E57-46A6-ADA4-64030958A22A}" type="slidenum">
              <a:rPr lang="en-US" sz="1200" b="1" smtClean="0"/>
              <a:t>2</a:t>
            </a:fld>
            <a:endParaRPr lang="en-US" b="1" dirty="0"/>
          </a:p>
        </p:txBody>
      </p:sp>
    </p:spTree>
    <p:extLst>
      <p:ext uri="{BB962C8B-B14F-4D97-AF65-F5344CB8AC3E}">
        <p14:creationId xmlns:p14="http://schemas.microsoft.com/office/powerpoint/2010/main" val="19697029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089962" y="1884322"/>
            <a:ext cx="5684739" cy="4192098"/>
          </a:xfrm>
          <a:prstGeom prst="rect">
            <a:avLst/>
          </a:prstGeom>
        </p:spPr>
      </p:pic>
      <p:sp>
        <p:nvSpPr>
          <p:cNvPr id="2" name="Title 1"/>
          <p:cNvSpPr>
            <a:spLocks noGrp="1"/>
          </p:cNvSpPr>
          <p:nvPr>
            <p:ph type="title"/>
          </p:nvPr>
        </p:nvSpPr>
        <p:spPr/>
        <p:txBody>
          <a:bodyPr/>
          <a:lstStyle/>
          <a:p>
            <a:r>
              <a:rPr lang="en-US" dirty="0" smtClean="0"/>
              <a:t>(1) MVPD Log In</a:t>
            </a:r>
            <a:endParaRPr lang="en-US" dirty="0"/>
          </a:p>
        </p:txBody>
      </p:sp>
      <p:sp>
        <p:nvSpPr>
          <p:cNvPr id="3" name="Content Placeholder 2"/>
          <p:cNvSpPr>
            <a:spLocks noGrp="1"/>
          </p:cNvSpPr>
          <p:nvPr>
            <p:ph idx="1"/>
          </p:nvPr>
        </p:nvSpPr>
        <p:spPr>
          <a:xfrm>
            <a:off x="677334" y="2179639"/>
            <a:ext cx="5351991" cy="3880773"/>
          </a:xfrm>
        </p:spPr>
        <p:txBody>
          <a:bodyPr/>
          <a:lstStyle/>
          <a:p>
            <a:r>
              <a:rPr lang="en-US" dirty="0" smtClean="0"/>
              <a:t>Log </a:t>
            </a:r>
            <a:r>
              <a:rPr lang="en-US" dirty="0" smtClean="0">
                <a:solidFill>
                  <a:srgbClr val="404040"/>
                </a:solidFill>
              </a:rPr>
              <a:t>i</a:t>
            </a:r>
            <a:r>
              <a:rPr lang="en-US" dirty="0" smtClean="0"/>
              <a:t>n at: </a:t>
            </a:r>
            <a:r>
              <a:rPr lang="en-US" dirty="0">
                <a:hlinkClick r:id="rId4"/>
              </a:rPr>
              <a:t>https://</a:t>
            </a:r>
            <a:r>
              <a:rPr lang="en-US" dirty="0" smtClean="0">
                <a:hlinkClick r:id="rId4"/>
              </a:rPr>
              <a:t>enterpriseefiling.fcc.gov/form399mvpddashboard/login.html</a:t>
            </a:r>
            <a:endParaRPr lang="en-US" dirty="0" smtClean="0"/>
          </a:p>
          <a:p>
            <a:r>
              <a:rPr lang="en-US" dirty="0" smtClean="0">
                <a:solidFill>
                  <a:srgbClr val="404040"/>
                </a:solidFill>
              </a:rPr>
              <a:t>An MVPD must use the same user name and password they use to access their cable assets in COALS.  A non-cable MVPD must request a </a:t>
            </a:r>
            <a:r>
              <a:rPr lang="en-US" dirty="0" smtClean="0"/>
              <a:t>special account by sending an email to </a:t>
            </a:r>
            <a:r>
              <a:rPr lang="en-US" dirty="0" smtClean="0">
                <a:hlinkClick r:id="rId5"/>
              </a:rPr>
              <a:t>reimburse@fcc.gov</a:t>
            </a:r>
            <a:r>
              <a:rPr lang="en-US" dirty="0" smtClean="0"/>
              <a:t>.</a:t>
            </a:r>
          </a:p>
          <a:p>
            <a:r>
              <a:rPr lang="en-US" dirty="0" smtClean="0"/>
              <a:t>Broadcasters use a separate system to file Form 399</a:t>
            </a:r>
            <a:r>
              <a:rPr lang="en-US" dirty="0"/>
              <a:t> </a:t>
            </a:r>
            <a:r>
              <a:rPr lang="en-US" dirty="0" smtClean="0">
                <a:solidFill>
                  <a:srgbClr val="404040"/>
                </a:solidFill>
              </a:rPr>
              <a:t>(</a:t>
            </a:r>
            <a:r>
              <a:rPr lang="en-US" u="sng" dirty="0">
                <a:solidFill>
                  <a:srgbClr val="FF0000"/>
                </a:solidFill>
                <a:hlinkClick r:id="rId6"/>
              </a:rPr>
              <a:t>https://</a:t>
            </a:r>
            <a:r>
              <a:rPr lang="en-US" u="sng" dirty="0" smtClean="0">
                <a:solidFill>
                  <a:srgbClr val="FF0000"/>
                </a:solidFill>
                <a:hlinkClick r:id="rId6"/>
              </a:rPr>
              <a:t>enterpriseefiling.fcc.gov/dataentry/login.html</a:t>
            </a:r>
            <a:r>
              <a:rPr lang="en-US" u="sng" dirty="0" smtClean="0">
                <a:solidFill>
                  <a:srgbClr val="404040"/>
                </a:solidFill>
              </a:rPr>
              <a:t>)</a:t>
            </a:r>
            <a:r>
              <a:rPr lang="en-US" dirty="0"/>
              <a:t>.</a:t>
            </a:r>
          </a:p>
        </p:txBody>
      </p:sp>
      <p:cxnSp>
        <p:nvCxnSpPr>
          <p:cNvPr id="7" name="Straight Arrow Connector 6"/>
          <p:cNvCxnSpPr/>
          <p:nvPr/>
        </p:nvCxnSpPr>
        <p:spPr>
          <a:xfrm>
            <a:off x="5829300" y="3770268"/>
            <a:ext cx="4074395" cy="0"/>
          </a:xfrm>
          <a:prstGeom prst="straightConnector1">
            <a:avLst/>
          </a:prstGeom>
          <a:ln w="28575">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9903695" y="2727702"/>
            <a:ext cx="1234567" cy="1302448"/>
          </a:xfrm>
          <a:prstGeom prst="round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a:xfrm>
            <a:off x="8590661" y="6076420"/>
            <a:ext cx="683339" cy="365125"/>
          </a:xfrm>
        </p:spPr>
        <p:txBody>
          <a:bodyPr/>
          <a:lstStyle/>
          <a:p>
            <a:fld id="{AB90F3D7-3E57-46A6-ADA4-64030958A22A}" type="slidenum">
              <a:rPr lang="en-US" sz="1200" b="1" smtClean="0"/>
              <a:t>3</a:t>
            </a:fld>
            <a:endParaRPr lang="en-US" sz="1200" b="1" dirty="0"/>
          </a:p>
        </p:txBody>
      </p:sp>
    </p:spTree>
    <p:extLst>
      <p:ext uri="{BB962C8B-B14F-4D97-AF65-F5344CB8AC3E}">
        <p14:creationId xmlns:p14="http://schemas.microsoft.com/office/powerpoint/2010/main" val="36162339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6004492" y="1504950"/>
            <a:ext cx="5948363" cy="4381500"/>
          </a:xfrm>
          <a:prstGeom prst="rect">
            <a:avLst/>
          </a:prstGeom>
        </p:spPr>
      </p:pic>
      <p:sp>
        <p:nvSpPr>
          <p:cNvPr id="2" name="Title 1"/>
          <p:cNvSpPr>
            <a:spLocks noGrp="1"/>
          </p:cNvSpPr>
          <p:nvPr>
            <p:ph type="title"/>
          </p:nvPr>
        </p:nvSpPr>
        <p:spPr/>
        <p:txBody>
          <a:bodyPr/>
          <a:lstStyle/>
          <a:p>
            <a:r>
              <a:rPr lang="en-US" dirty="0" smtClean="0"/>
              <a:t>(2) Launch a New Form 399</a:t>
            </a:r>
            <a:endParaRPr lang="en-US" dirty="0"/>
          </a:p>
        </p:txBody>
      </p:sp>
      <p:sp>
        <p:nvSpPr>
          <p:cNvPr id="3" name="Content Placeholder 2"/>
          <p:cNvSpPr>
            <a:spLocks noGrp="1"/>
          </p:cNvSpPr>
          <p:nvPr>
            <p:ph idx="1"/>
          </p:nvPr>
        </p:nvSpPr>
        <p:spPr>
          <a:xfrm>
            <a:off x="677334" y="2160589"/>
            <a:ext cx="4622308" cy="3880773"/>
          </a:xfrm>
        </p:spPr>
        <p:txBody>
          <a:bodyPr>
            <a:normAutofit lnSpcReduction="10000"/>
          </a:bodyPr>
          <a:lstStyle/>
          <a:p>
            <a:r>
              <a:rPr lang="en-US" dirty="0" smtClean="0"/>
              <a:t>Fill in the MVPD</a:t>
            </a:r>
            <a:r>
              <a:rPr lang="en-US" dirty="0" smtClean="0">
                <a:solidFill>
                  <a:srgbClr val="404040"/>
                </a:solidFill>
              </a:rPr>
              <a:t>’</a:t>
            </a:r>
            <a:r>
              <a:rPr lang="en-US" dirty="0" smtClean="0"/>
              <a:t>s “FRN” and </a:t>
            </a:r>
            <a:r>
              <a:rPr lang="en-US" dirty="0" smtClean="0">
                <a:solidFill>
                  <a:srgbClr val="404040"/>
                </a:solidFill>
              </a:rPr>
              <a:t>“Password” fields.  </a:t>
            </a:r>
            <a:r>
              <a:rPr lang="en-US" dirty="0" smtClean="0"/>
              <a:t>These will be validated against CORES.</a:t>
            </a:r>
          </a:p>
          <a:p>
            <a:r>
              <a:rPr lang="en-US" dirty="0" smtClean="0"/>
              <a:t>Click </a:t>
            </a:r>
            <a:r>
              <a:rPr lang="en-US" dirty="0">
                <a:solidFill>
                  <a:srgbClr val="404040"/>
                </a:solidFill>
              </a:rPr>
              <a:t>the </a:t>
            </a:r>
            <a:r>
              <a:rPr lang="en-US" dirty="0" smtClean="0">
                <a:solidFill>
                  <a:srgbClr val="404040"/>
                </a:solidFill>
              </a:rPr>
              <a:t>“Begin Filing a new Form 399</a:t>
            </a:r>
            <a:r>
              <a:rPr lang="en-US" dirty="0">
                <a:solidFill>
                  <a:srgbClr val="404040"/>
                </a:solidFill>
              </a:rPr>
              <a:t>” </a:t>
            </a:r>
            <a:r>
              <a:rPr lang="en-US" dirty="0" smtClean="0">
                <a:solidFill>
                  <a:srgbClr val="404040"/>
                </a:solidFill>
              </a:rPr>
              <a:t>button.</a:t>
            </a:r>
          </a:p>
          <a:p>
            <a:r>
              <a:rPr lang="en-US" dirty="0" smtClean="0"/>
              <a:t>Previously saved and submitted 399s are located below.  After you create a 399 for the first time, you will find it here.</a:t>
            </a:r>
          </a:p>
          <a:p>
            <a:pPr lvl="1"/>
            <a:r>
              <a:rPr lang="en-US" dirty="0" smtClean="0"/>
              <a:t>The Filing Name is the first question on the form and is provided to allow the user to easily remember the nature of each filing.</a:t>
            </a:r>
            <a:endParaRPr lang="en-US" dirty="0"/>
          </a:p>
        </p:txBody>
      </p:sp>
      <p:cxnSp>
        <p:nvCxnSpPr>
          <p:cNvPr id="9" name="Straight Connector 8"/>
          <p:cNvCxnSpPr/>
          <p:nvPr/>
        </p:nvCxnSpPr>
        <p:spPr>
          <a:xfrm>
            <a:off x="4602997" y="2583127"/>
            <a:ext cx="1648605" cy="628387"/>
          </a:xfrm>
          <a:prstGeom prst="line">
            <a:avLst/>
          </a:prstGeom>
          <a:ln w="28575">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145437" y="4140457"/>
            <a:ext cx="1022281" cy="682555"/>
          </a:xfrm>
          <a:prstGeom prst="line">
            <a:avLst/>
          </a:prstGeom>
          <a:ln w="28575">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4881965" y="3288936"/>
            <a:ext cx="5736349" cy="851521"/>
          </a:xfrm>
          <a:custGeom>
            <a:avLst/>
            <a:gdLst>
              <a:gd name="connsiteX0" fmla="*/ 0 w 5809130"/>
              <a:gd name="connsiteY0" fmla="*/ 0 h 1169947"/>
              <a:gd name="connsiteX1" fmla="*/ 1810871 w 5809130"/>
              <a:gd name="connsiteY1" fmla="*/ 1111624 h 1169947"/>
              <a:gd name="connsiteX2" fmla="*/ 5809130 w 5809130"/>
              <a:gd name="connsiteY2" fmla="*/ 914400 h 1169947"/>
            </a:gdLst>
            <a:ahLst/>
            <a:cxnLst>
              <a:cxn ang="0">
                <a:pos x="connsiteX0" y="connsiteY0"/>
              </a:cxn>
              <a:cxn ang="0">
                <a:pos x="connsiteX1" y="connsiteY1"/>
              </a:cxn>
              <a:cxn ang="0">
                <a:pos x="connsiteX2" y="connsiteY2"/>
              </a:cxn>
            </a:cxnLst>
            <a:rect l="l" t="t" r="r" b="b"/>
            <a:pathLst>
              <a:path w="5809130" h="1169947">
                <a:moveTo>
                  <a:pt x="0" y="0"/>
                </a:moveTo>
                <a:cubicBezTo>
                  <a:pt x="421341" y="479612"/>
                  <a:pt x="842683" y="959224"/>
                  <a:pt x="1810871" y="1111624"/>
                </a:cubicBezTo>
                <a:cubicBezTo>
                  <a:pt x="2779059" y="1264024"/>
                  <a:pt x="4294094" y="1089212"/>
                  <a:pt x="5809130" y="914400"/>
                </a:cubicBezTo>
              </a:path>
            </a:pathLst>
          </a:custGeom>
          <a:noFill/>
          <a:ln w="38100">
            <a:solidFill>
              <a:schemeClr val="accent5"/>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3"/>
          <p:cNvSpPr/>
          <p:nvPr/>
        </p:nvSpPr>
        <p:spPr>
          <a:xfrm>
            <a:off x="6167719" y="3188192"/>
            <a:ext cx="1120588" cy="726724"/>
          </a:xfrm>
          <a:prstGeom prst="round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10587318" y="3766089"/>
            <a:ext cx="1120588" cy="402956"/>
          </a:xfrm>
          <a:prstGeom prst="round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p:txBody>
          <a:bodyPr/>
          <a:lstStyle/>
          <a:p>
            <a:fld id="{AB90F3D7-3E57-46A6-ADA4-64030958A22A}" type="slidenum">
              <a:rPr lang="en-US" sz="1200" b="1" smtClean="0"/>
              <a:t>4</a:t>
            </a:fld>
            <a:endParaRPr lang="en-US" sz="1200" b="1" dirty="0"/>
          </a:p>
        </p:txBody>
      </p:sp>
      <p:sp>
        <p:nvSpPr>
          <p:cNvPr id="14" name="Rounded Rectangle 13"/>
          <p:cNvSpPr/>
          <p:nvPr/>
        </p:nvSpPr>
        <p:spPr>
          <a:xfrm>
            <a:off x="8314384" y="4295369"/>
            <a:ext cx="426660" cy="183641"/>
          </a:xfrm>
          <a:prstGeom prst="round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Elbow Connector 17"/>
          <p:cNvCxnSpPr>
            <a:endCxn id="14" idx="2"/>
          </p:cNvCxnSpPr>
          <p:nvPr/>
        </p:nvCxnSpPr>
        <p:spPr>
          <a:xfrm flipV="1">
            <a:off x="2572719" y="4479010"/>
            <a:ext cx="5954995" cy="1162373"/>
          </a:xfrm>
          <a:prstGeom prst="bentConnector2">
            <a:avLst/>
          </a:prstGeom>
          <a:ln w="28575">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20961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136005" y="2035728"/>
            <a:ext cx="5948363" cy="4381500"/>
          </a:xfrm>
          <a:prstGeom prst="rect">
            <a:avLst/>
          </a:prstGeom>
        </p:spPr>
      </p:pic>
      <p:sp>
        <p:nvSpPr>
          <p:cNvPr id="2" name="Title 1"/>
          <p:cNvSpPr>
            <a:spLocks noGrp="1"/>
          </p:cNvSpPr>
          <p:nvPr>
            <p:ph type="title"/>
          </p:nvPr>
        </p:nvSpPr>
        <p:spPr/>
        <p:txBody>
          <a:bodyPr/>
          <a:lstStyle/>
          <a:p>
            <a:r>
              <a:rPr lang="en-US" dirty="0"/>
              <a:t>(3) </a:t>
            </a:r>
            <a:r>
              <a:rPr lang="en-US" dirty="0" smtClean="0"/>
              <a:t>Overview of the Form 399</a:t>
            </a:r>
            <a:endParaRPr lang="en-US" dirty="0"/>
          </a:p>
        </p:txBody>
      </p:sp>
      <p:sp>
        <p:nvSpPr>
          <p:cNvPr id="7" name="Content Placeholder 2"/>
          <p:cNvSpPr txBox="1">
            <a:spLocks/>
          </p:cNvSpPr>
          <p:nvPr/>
        </p:nvSpPr>
        <p:spPr>
          <a:xfrm>
            <a:off x="677334" y="2160589"/>
            <a:ext cx="5357706" cy="429736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smtClean="0"/>
              <a:t>The Form 399 uses the same template as other LMS filings.  Every page consists of:</a:t>
            </a:r>
          </a:p>
          <a:p>
            <a:pPr lvl="1"/>
            <a:r>
              <a:rPr lang="en-US" dirty="0" smtClean="0"/>
              <a:t>The File Number and Filing Name.</a:t>
            </a:r>
          </a:p>
          <a:p>
            <a:pPr lvl="1"/>
            <a:r>
              <a:rPr lang="en-US" dirty="0" smtClean="0"/>
              <a:t>A “Save &amp; Quit” button to exit the application without submitting.</a:t>
            </a:r>
          </a:p>
          <a:p>
            <a:pPr lvl="1"/>
            <a:r>
              <a:rPr lang="en-US" dirty="0"/>
              <a:t>“Attachments” and “Draft Copy” links </a:t>
            </a:r>
            <a:r>
              <a:rPr lang="en-US" dirty="0" smtClean="0"/>
              <a:t>to allow </a:t>
            </a:r>
            <a:r>
              <a:rPr lang="en-US" dirty="0"/>
              <a:t>the uploading of supplementary </a:t>
            </a:r>
            <a:r>
              <a:rPr lang="en-US" dirty="0" smtClean="0"/>
              <a:t>documentation and </a:t>
            </a:r>
            <a:r>
              <a:rPr lang="en-US" dirty="0"/>
              <a:t>to allow user(s) to view the current, publicly accessible version of a filing, respectively.</a:t>
            </a:r>
          </a:p>
          <a:p>
            <a:pPr lvl="1"/>
            <a:r>
              <a:rPr lang="en-US" dirty="0" smtClean="0"/>
              <a:t>A Navigation Bar to quickly </a:t>
            </a:r>
            <a:r>
              <a:rPr lang="en-US" dirty="0"/>
              <a:t>traverse the </a:t>
            </a:r>
            <a:r>
              <a:rPr lang="en-US" dirty="0" smtClean="0"/>
              <a:t>various sections (described on the next page).</a:t>
            </a:r>
          </a:p>
          <a:p>
            <a:pPr lvl="1"/>
            <a:r>
              <a:rPr lang="en-US" dirty="0" smtClean="0"/>
              <a:t>“Back” and “Save and Continue” buttons located on the bottom of </a:t>
            </a:r>
            <a:r>
              <a:rPr lang="en-US" dirty="0"/>
              <a:t>most pages</a:t>
            </a:r>
            <a:r>
              <a:rPr lang="en-US" dirty="0" smtClean="0"/>
              <a:t>.</a:t>
            </a:r>
          </a:p>
          <a:p>
            <a:pPr lvl="1"/>
            <a:endParaRPr lang="en-US" dirty="0" smtClean="0"/>
          </a:p>
        </p:txBody>
      </p:sp>
      <p:cxnSp>
        <p:nvCxnSpPr>
          <p:cNvPr id="9" name="Straight Connector 8"/>
          <p:cNvCxnSpPr/>
          <p:nvPr/>
        </p:nvCxnSpPr>
        <p:spPr>
          <a:xfrm>
            <a:off x="5882269" y="3503780"/>
            <a:ext cx="5486400" cy="0"/>
          </a:xfrm>
          <a:prstGeom prst="line">
            <a:avLst/>
          </a:prstGeom>
          <a:ln w="28575">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882269" y="5310650"/>
            <a:ext cx="4167866" cy="0"/>
          </a:xfrm>
          <a:prstGeom prst="line">
            <a:avLst/>
          </a:prstGeom>
          <a:ln w="28575">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18" idx="1"/>
          </p:cNvCxnSpPr>
          <p:nvPr/>
        </p:nvCxnSpPr>
        <p:spPr>
          <a:xfrm>
            <a:off x="4722047" y="3029950"/>
            <a:ext cx="1460461" cy="0"/>
          </a:xfrm>
          <a:prstGeom prst="line">
            <a:avLst/>
          </a:prstGeom>
          <a:ln w="28575">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6182508" y="2938015"/>
            <a:ext cx="1289446" cy="249178"/>
          </a:xfrm>
          <a:prstGeom prst="round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a:off x="11373393" y="3387634"/>
            <a:ext cx="602983" cy="209006"/>
          </a:xfrm>
          <a:prstGeom prst="round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a:off x="8972510" y="3649040"/>
            <a:ext cx="1085890" cy="209006"/>
          </a:xfrm>
          <a:prstGeom prst="round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p:nvSpPr>
        <p:spPr>
          <a:xfrm>
            <a:off x="10124529" y="3685115"/>
            <a:ext cx="1370784" cy="1781555"/>
          </a:xfrm>
          <a:prstGeom prst="round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a:xfrm>
            <a:off x="8573588" y="6309383"/>
            <a:ext cx="683339" cy="365125"/>
          </a:xfrm>
        </p:spPr>
        <p:txBody>
          <a:bodyPr/>
          <a:lstStyle/>
          <a:p>
            <a:fld id="{AB90F3D7-3E57-46A6-ADA4-64030958A22A}" type="slidenum">
              <a:rPr lang="en-US" sz="1200" b="1" smtClean="0"/>
              <a:t>5</a:t>
            </a:fld>
            <a:endParaRPr lang="en-US" sz="1200" b="1" dirty="0"/>
          </a:p>
        </p:txBody>
      </p:sp>
      <p:cxnSp>
        <p:nvCxnSpPr>
          <p:cNvPr id="6" name="Elbow Connector 5"/>
          <p:cNvCxnSpPr/>
          <p:nvPr/>
        </p:nvCxnSpPr>
        <p:spPr>
          <a:xfrm flipV="1">
            <a:off x="5882269" y="3904540"/>
            <a:ext cx="3657600" cy="365760"/>
          </a:xfrm>
          <a:prstGeom prst="bentConnector2">
            <a:avLst/>
          </a:prstGeom>
          <a:ln w="28575">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486400" y="6014915"/>
            <a:ext cx="405346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9539869" y="6014915"/>
            <a:ext cx="0" cy="325464"/>
          </a:xfrm>
          <a:prstGeom prst="straightConnector1">
            <a:avLst/>
          </a:prstGeom>
          <a:ln w="28575">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8322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a:t>
            </a:r>
            <a:r>
              <a:rPr lang="en-US" dirty="0" smtClean="0"/>
              <a:t>Overview of the Form </a:t>
            </a:r>
            <a:r>
              <a:rPr lang="en-US" dirty="0"/>
              <a:t>399 (cont.)</a:t>
            </a:r>
          </a:p>
        </p:txBody>
      </p:sp>
      <p:sp>
        <p:nvSpPr>
          <p:cNvPr id="7" name="Content Placeholder 2"/>
          <p:cNvSpPr txBox="1">
            <a:spLocks/>
          </p:cNvSpPr>
          <p:nvPr/>
        </p:nvSpPr>
        <p:spPr>
          <a:xfrm>
            <a:off x="677334" y="1416424"/>
            <a:ext cx="5357706" cy="5041526"/>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smtClean="0"/>
              <a:t>The Form 399 consists of four main sections – which are displayed in the navigation bar.</a:t>
            </a:r>
          </a:p>
          <a:p>
            <a:pPr lvl="1"/>
            <a:r>
              <a:rPr lang="en-US" dirty="0" smtClean="0"/>
              <a:t>Applicant Information</a:t>
            </a:r>
          </a:p>
          <a:p>
            <a:pPr lvl="1"/>
            <a:r>
              <a:rPr lang="en-US" dirty="0" smtClean="0"/>
              <a:t>PSID and Callsign Selection</a:t>
            </a:r>
          </a:p>
          <a:p>
            <a:pPr lvl="1"/>
            <a:r>
              <a:rPr lang="en-US" dirty="0"/>
              <a:t>MVPD Information and</a:t>
            </a:r>
            <a:r>
              <a:rPr lang="en-US" dirty="0" smtClean="0">
                <a:solidFill>
                  <a:srgbClr val="FF0000"/>
                </a:solidFill>
              </a:rPr>
              <a:t> </a:t>
            </a:r>
            <a:r>
              <a:rPr lang="en-US" dirty="0" smtClean="0"/>
              <a:t>Transition Plan</a:t>
            </a:r>
          </a:p>
          <a:p>
            <a:pPr lvl="1"/>
            <a:r>
              <a:rPr lang="en-US" dirty="0" smtClean="0"/>
              <a:t>The Cost Chart</a:t>
            </a:r>
          </a:p>
          <a:p>
            <a:r>
              <a:rPr lang="en-US" dirty="0" smtClean="0"/>
              <a:t>Applicant Information, PSID and Callsign Selection, and the Transition Plan are designed to be completed once, though they may be revised at any time if the relevant information changes.  Once these section have been completed, users can proceed straight to the cost chart </a:t>
            </a:r>
            <a:r>
              <a:rPr lang="en-US" dirty="0"/>
              <a:t>to submit cost estimates and/or </a:t>
            </a:r>
            <a:r>
              <a:rPr lang="en-US" dirty="0" smtClean="0"/>
              <a:t>request reimbursement.</a:t>
            </a:r>
          </a:p>
          <a:p>
            <a:r>
              <a:rPr lang="en-US" dirty="0" smtClean="0"/>
              <a:t>Complete the application information sections.</a:t>
            </a:r>
          </a:p>
        </p:txBody>
      </p:sp>
      <p:pic>
        <p:nvPicPr>
          <p:cNvPr id="10" name="Content Placeholder 9"/>
          <p:cNvPicPr>
            <a:picLocks noGrp="1" noChangeAspect="1"/>
          </p:cNvPicPr>
          <p:nvPr>
            <p:ph idx="1"/>
          </p:nvPr>
        </p:nvPicPr>
        <p:blipFill rotWithShape="1">
          <a:blip r:embed="rId3"/>
          <a:srcRect l="66796" t="36770" r="8141" b="22925"/>
          <a:stretch/>
        </p:blipFill>
        <p:spPr>
          <a:xfrm>
            <a:off x="6687671" y="1416424"/>
            <a:ext cx="4256072" cy="5041526"/>
          </a:xfrm>
          <a:prstGeom prst="rect">
            <a:avLst/>
          </a:prstGeom>
        </p:spPr>
      </p:pic>
      <p:sp>
        <p:nvSpPr>
          <p:cNvPr id="3" name="Slide Number Placeholder 2"/>
          <p:cNvSpPr>
            <a:spLocks noGrp="1"/>
          </p:cNvSpPr>
          <p:nvPr>
            <p:ph type="sldNum" sz="quarter" idx="12"/>
          </p:nvPr>
        </p:nvSpPr>
        <p:spPr>
          <a:xfrm>
            <a:off x="8590663" y="6275387"/>
            <a:ext cx="683339" cy="365125"/>
          </a:xfrm>
        </p:spPr>
        <p:txBody>
          <a:bodyPr/>
          <a:lstStyle/>
          <a:p>
            <a:fld id="{AB90F3D7-3E57-46A6-ADA4-64030958A22A}" type="slidenum">
              <a:rPr lang="en-US" sz="1200" b="1" smtClean="0"/>
              <a:t>6</a:t>
            </a:fld>
            <a:endParaRPr lang="en-US" sz="1200" b="1" dirty="0"/>
          </a:p>
        </p:txBody>
      </p:sp>
    </p:spTree>
    <p:extLst>
      <p:ext uri="{BB962C8B-B14F-4D97-AF65-F5344CB8AC3E}">
        <p14:creationId xmlns:p14="http://schemas.microsoft.com/office/powerpoint/2010/main" val="5939209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a:t>
            </a:r>
            <a:r>
              <a:rPr lang="en-US" dirty="0" smtClean="0"/>
              <a:t>PSID Selection</a:t>
            </a:r>
            <a:endParaRPr lang="en-US" dirty="0"/>
          </a:p>
        </p:txBody>
      </p:sp>
      <p:sp>
        <p:nvSpPr>
          <p:cNvPr id="7" name="Content Placeholder 2"/>
          <p:cNvSpPr txBox="1">
            <a:spLocks/>
          </p:cNvSpPr>
          <p:nvPr/>
        </p:nvSpPr>
        <p:spPr>
          <a:xfrm>
            <a:off x="677334" y="1416424"/>
            <a:ext cx="5357706" cy="504152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Clr>
                <a:srgbClr val="90C226"/>
              </a:buClr>
            </a:pPr>
            <a:r>
              <a:rPr lang="en-US" dirty="0">
                <a:solidFill>
                  <a:prstClr val="black">
                    <a:lumMod val="75000"/>
                    <a:lumOff val="25000"/>
                  </a:prstClr>
                </a:solidFill>
              </a:rPr>
              <a:t>An MVPD which operates more than one system may temporarily group these systems onto Form 399.  This is for the MVPD’s </a:t>
            </a:r>
            <a:r>
              <a:rPr lang="en-US" dirty="0" smtClean="0">
                <a:solidFill>
                  <a:prstClr val="black">
                    <a:lumMod val="75000"/>
                    <a:lumOff val="25000"/>
                  </a:prstClr>
                </a:solidFill>
              </a:rPr>
              <a:t>convenience and does not affect the reimbursement of costs.</a:t>
            </a:r>
          </a:p>
          <a:p>
            <a:pPr>
              <a:buClr>
                <a:srgbClr val="90C226"/>
              </a:buClr>
            </a:pPr>
            <a:r>
              <a:rPr lang="en-US" dirty="0" smtClean="0">
                <a:solidFill>
                  <a:prstClr val="black">
                    <a:lumMod val="75000"/>
                    <a:lumOff val="25000"/>
                  </a:prstClr>
                </a:solidFill>
              </a:rPr>
              <a:t>PSIDs may only appear on one Form 399.  After actual costs are submitted, PSIDs may only be moved to another Form 399 through the sale or transfer of a system.</a:t>
            </a:r>
          </a:p>
          <a:p>
            <a:pPr>
              <a:buClr>
                <a:srgbClr val="90C226"/>
              </a:buClr>
            </a:pPr>
            <a:r>
              <a:rPr lang="en-US" dirty="0" smtClean="0">
                <a:solidFill>
                  <a:prstClr val="black">
                    <a:lumMod val="75000"/>
                    <a:lumOff val="25000"/>
                  </a:prstClr>
                </a:solidFill>
              </a:rPr>
              <a:t>All PSIDs associated with the</a:t>
            </a:r>
            <a:r>
              <a:rPr lang="en-US" dirty="0">
                <a:solidFill>
                  <a:prstClr val="black">
                    <a:lumMod val="75000"/>
                    <a:lumOff val="25000"/>
                  </a:prstClr>
                </a:solidFill>
              </a:rPr>
              <a:t> login </a:t>
            </a:r>
            <a:r>
              <a:rPr lang="en-US" dirty="0" smtClean="0">
                <a:solidFill>
                  <a:prstClr val="black">
                    <a:lumMod val="75000"/>
                    <a:lumOff val="25000"/>
                  </a:prstClr>
                </a:solidFill>
              </a:rPr>
              <a:t>COALS ID are displayed on the left.  </a:t>
            </a:r>
          </a:p>
          <a:p>
            <a:pPr>
              <a:buClr>
                <a:srgbClr val="90C226"/>
              </a:buClr>
            </a:pPr>
            <a:r>
              <a:rPr lang="en-US" dirty="0">
                <a:solidFill>
                  <a:prstClr val="black">
                    <a:lumMod val="75000"/>
                    <a:lumOff val="25000"/>
                  </a:prstClr>
                </a:solidFill>
              </a:rPr>
              <a:t>Mark</a:t>
            </a:r>
            <a:r>
              <a:rPr lang="en-US" dirty="0" smtClean="0">
                <a:solidFill>
                  <a:prstClr val="black">
                    <a:lumMod val="75000"/>
                    <a:lumOff val="25000"/>
                  </a:prstClr>
                </a:solidFill>
              </a:rPr>
              <a:t> the check box next to each PSID that should be included on this Form 399.                 They will appear in the list on the right.</a:t>
            </a:r>
          </a:p>
        </p:txBody>
      </p:sp>
      <p:pic>
        <p:nvPicPr>
          <p:cNvPr id="4" name="Picture 3"/>
          <p:cNvPicPr>
            <a:picLocks noChangeAspect="1"/>
          </p:cNvPicPr>
          <p:nvPr/>
        </p:nvPicPr>
        <p:blipFill>
          <a:blip r:embed="rId3"/>
          <a:stretch>
            <a:fillRect/>
          </a:stretch>
        </p:blipFill>
        <p:spPr>
          <a:xfrm>
            <a:off x="6035040" y="1586893"/>
            <a:ext cx="5948363" cy="4700588"/>
          </a:xfrm>
          <a:prstGeom prst="rect">
            <a:avLst/>
          </a:prstGeom>
        </p:spPr>
      </p:pic>
      <p:cxnSp>
        <p:nvCxnSpPr>
          <p:cNvPr id="6" name="Straight Arrow Connector 5"/>
          <p:cNvCxnSpPr/>
          <p:nvPr/>
        </p:nvCxnSpPr>
        <p:spPr>
          <a:xfrm flipV="1">
            <a:off x="4028405" y="4618496"/>
            <a:ext cx="2167646" cy="0"/>
          </a:xfrm>
          <a:prstGeom prst="straightConnector1">
            <a:avLst/>
          </a:prstGeom>
          <a:ln w="38100">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413861" y="5092473"/>
            <a:ext cx="1772197" cy="0"/>
          </a:xfrm>
          <a:prstGeom prst="straightConnector1">
            <a:avLst/>
          </a:prstGeom>
          <a:ln w="38100">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6233024" y="5188790"/>
            <a:ext cx="163419" cy="149699"/>
          </a:xfrm>
          <a:prstGeom prst="round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6233024" y="5399970"/>
            <a:ext cx="163419" cy="149699"/>
          </a:xfrm>
          <a:prstGeom prst="round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6233024" y="4977610"/>
            <a:ext cx="163419" cy="149699"/>
          </a:xfrm>
          <a:prstGeom prst="round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p:cNvCxnSpPr/>
          <p:nvPr/>
        </p:nvCxnSpPr>
        <p:spPr>
          <a:xfrm>
            <a:off x="6413861" y="5323250"/>
            <a:ext cx="1772197" cy="0"/>
          </a:xfrm>
          <a:prstGeom prst="straightConnector1">
            <a:avLst/>
          </a:prstGeom>
          <a:ln w="38100">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413861" y="5527903"/>
            <a:ext cx="1772197" cy="0"/>
          </a:xfrm>
          <a:prstGeom prst="straightConnector1">
            <a:avLst/>
          </a:prstGeom>
          <a:ln w="38100">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21" name="Left Brace 20"/>
          <p:cNvSpPr/>
          <p:nvPr/>
        </p:nvSpPr>
        <p:spPr>
          <a:xfrm>
            <a:off x="6052458" y="5031472"/>
            <a:ext cx="155598" cy="539276"/>
          </a:xfrm>
          <a:prstGeom prst="lef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2" name="Straight Arrow Connector 21"/>
          <p:cNvCxnSpPr/>
          <p:nvPr/>
        </p:nvCxnSpPr>
        <p:spPr>
          <a:xfrm flipV="1">
            <a:off x="5021451" y="5301110"/>
            <a:ext cx="988621" cy="0"/>
          </a:xfrm>
          <a:prstGeom prst="straightConnector1">
            <a:avLst/>
          </a:prstGeom>
          <a:ln w="38100">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8590663" y="6287481"/>
            <a:ext cx="683339" cy="365125"/>
          </a:xfrm>
        </p:spPr>
        <p:txBody>
          <a:bodyPr/>
          <a:lstStyle/>
          <a:p>
            <a:fld id="{AB90F3D7-3E57-46A6-ADA4-64030958A22A}" type="slidenum">
              <a:rPr lang="en-US" sz="1200" b="1" smtClean="0"/>
              <a:t>7</a:t>
            </a:fld>
            <a:endParaRPr lang="en-US" sz="1200" b="1" dirty="0"/>
          </a:p>
        </p:txBody>
      </p:sp>
    </p:spTree>
    <p:extLst>
      <p:ext uri="{BB962C8B-B14F-4D97-AF65-F5344CB8AC3E}">
        <p14:creationId xmlns:p14="http://schemas.microsoft.com/office/powerpoint/2010/main" val="40120880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035040" y="1416424"/>
            <a:ext cx="5948363" cy="4700588"/>
          </a:xfrm>
          <a:prstGeom prst="rect">
            <a:avLst/>
          </a:prstGeom>
        </p:spPr>
      </p:pic>
      <p:sp>
        <p:nvSpPr>
          <p:cNvPr id="2" name="Title 1"/>
          <p:cNvSpPr>
            <a:spLocks noGrp="1"/>
          </p:cNvSpPr>
          <p:nvPr>
            <p:ph type="title"/>
          </p:nvPr>
        </p:nvSpPr>
        <p:spPr/>
        <p:txBody>
          <a:bodyPr/>
          <a:lstStyle/>
          <a:p>
            <a:r>
              <a:rPr lang="en-US" dirty="0"/>
              <a:t>(5) </a:t>
            </a:r>
            <a:r>
              <a:rPr lang="en-US" dirty="0" smtClean="0"/>
              <a:t>Callsign Selection</a:t>
            </a:r>
            <a:endParaRPr lang="en-US" dirty="0"/>
          </a:p>
        </p:txBody>
      </p:sp>
      <p:sp>
        <p:nvSpPr>
          <p:cNvPr id="7" name="Content Placeholder 2"/>
          <p:cNvSpPr txBox="1">
            <a:spLocks/>
          </p:cNvSpPr>
          <p:nvPr/>
        </p:nvSpPr>
        <p:spPr>
          <a:xfrm>
            <a:off x="677334" y="1416424"/>
            <a:ext cx="5357706" cy="504152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Clr>
                <a:srgbClr val="90C226"/>
              </a:buClr>
            </a:pPr>
            <a:r>
              <a:rPr lang="en-US" dirty="0" smtClean="0">
                <a:solidFill>
                  <a:prstClr val="black">
                    <a:lumMod val="75000"/>
                    <a:lumOff val="25000"/>
                  </a:prstClr>
                </a:solidFill>
              </a:rPr>
              <a:t>For each PSID, you must indicate which repacked callsigns are carried by that system.</a:t>
            </a:r>
          </a:p>
          <a:p>
            <a:pPr>
              <a:buClr>
                <a:srgbClr val="90C226"/>
              </a:buClr>
            </a:pPr>
            <a:r>
              <a:rPr lang="en-US" dirty="0" smtClean="0">
                <a:solidFill>
                  <a:prstClr val="black">
                    <a:lumMod val="75000"/>
                    <a:lumOff val="25000"/>
                  </a:prstClr>
                </a:solidFill>
              </a:rPr>
              <a:t>Select a PSID on the left.</a:t>
            </a:r>
          </a:p>
          <a:p>
            <a:pPr>
              <a:buClr>
                <a:srgbClr val="90C226"/>
              </a:buClr>
            </a:pPr>
            <a:r>
              <a:rPr lang="en-US" dirty="0" smtClean="0">
                <a:solidFill>
                  <a:prstClr val="black">
                    <a:lumMod val="75000"/>
                    <a:lumOff val="25000"/>
                  </a:prstClr>
                </a:solidFill>
              </a:rPr>
              <a:t>Then click </a:t>
            </a:r>
            <a:r>
              <a:rPr lang="en-US" dirty="0">
                <a:solidFill>
                  <a:prstClr val="black">
                    <a:lumMod val="75000"/>
                    <a:lumOff val="25000"/>
                  </a:prstClr>
                </a:solidFill>
              </a:rPr>
              <a:t>the “Assign Call Signs” button</a:t>
            </a:r>
            <a:r>
              <a:rPr lang="en-US" dirty="0" smtClean="0">
                <a:solidFill>
                  <a:prstClr val="black">
                    <a:lumMod val="75000"/>
                    <a:lumOff val="25000"/>
                  </a:prstClr>
                </a:solidFill>
              </a:rPr>
              <a:t>.</a:t>
            </a:r>
          </a:p>
          <a:p>
            <a:pPr>
              <a:buClr>
                <a:srgbClr val="90C226"/>
              </a:buClr>
            </a:pPr>
            <a:r>
              <a:rPr lang="en-US" dirty="0" smtClean="0">
                <a:solidFill>
                  <a:prstClr val="black">
                    <a:lumMod val="75000"/>
                    <a:lumOff val="25000"/>
                  </a:prstClr>
                </a:solidFill>
              </a:rPr>
              <a:t>On the following page, select a DMA, </a:t>
            </a:r>
            <a:br>
              <a:rPr lang="en-US" dirty="0" smtClean="0">
                <a:solidFill>
                  <a:prstClr val="black">
                    <a:lumMod val="75000"/>
                    <a:lumOff val="25000"/>
                  </a:prstClr>
                </a:solidFill>
              </a:rPr>
            </a:br>
            <a:r>
              <a:rPr lang="en-US" dirty="0" smtClean="0">
                <a:solidFill>
                  <a:prstClr val="black">
                    <a:lumMod val="75000"/>
                    <a:lumOff val="25000"/>
                  </a:prstClr>
                </a:solidFill>
              </a:rPr>
              <a:t>select the carried callsigns from that DMA, then repeat for other DMAs.</a:t>
            </a:r>
          </a:p>
          <a:p>
            <a:pPr>
              <a:buClr>
                <a:srgbClr val="90C226"/>
              </a:buClr>
            </a:pPr>
            <a:r>
              <a:rPr lang="en-US" dirty="0" smtClean="0">
                <a:solidFill>
                  <a:prstClr val="black">
                    <a:lumMod val="75000"/>
                    <a:lumOff val="25000"/>
                  </a:prstClr>
                </a:solidFill>
              </a:rPr>
              <a:t>Repeat this process for each PSID on the Form 399.</a:t>
            </a:r>
          </a:p>
        </p:txBody>
      </p:sp>
      <p:sp>
        <p:nvSpPr>
          <p:cNvPr id="8" name="Rounded Rectangle 7"/>
          <p:cNvSpPr/>
          <p:nvPr/>
        </p:nvSpPr>
        <p:spPr>
          <a:xfrm>
            <a:off x="7064700" y="3744686"/>
            <a:ext cx="694636" cy="191588"/>
          </a:xfrm>
          <a:prstGeom prst="round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6145947" y="3749039"/>
            <a:ext cx="694636" cy="191588"/>
          </a:xfrm>
          <a:prstGeom prst="round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a:xfrm>
            <a:off x="8590663" y="6183890"/>
            <a:ext cx="683339" cy="365125"/>
          </a:xfrm>
        </p:spPr>
        <p:txBody>
          <a:bodyPr/>
          <a:lstStyle/>
          <a:p>
            <a:fld id="{AB90F3D7-3E57-46A6-ADA4-64030958A22A}" type="slidenum">
              <a:rPr lang="en-US" sz="1200" b="1" smtClean="0"/>
              <a:t>8</a:t>
            </a:fld>
            <a:endParaRPr lang="en-US" sz="1200" b="1" dirty="0"/>
          </a:p>
        </p:txBody>
      </p:sp>
      <p:grpSp>
        <p:nvGrpSpPr>
          <p:cNvPr id="47" name="Group 46"/>
          <p:cNvGrpSpPr/>
          <p:nvPr/>
        </p:nvGrpSpPr>
        <p:grpSpPr>
          <a:xfrm>
            <a:off x="3776277" y="2305455"/>
            <a:ext cx="2600256" cy="1284051"/>
            <a:chOff x="3776277" y="2305455"/>
            <a:chExt cx="2600256" cy="1284051"/>
          </a:xfrm>
        </p:grpSpPr>
        <p:cxnSp>
          <p:nvCxnSpPr>
            <p:cNvPr id="34" name="Straight Connector 33"/>
            <p:cNvCxnSpPr/>
            <p:nvPr/>
          </p:nvCxnSpPr>
          <p:spPr>
            <a:xfrm flipV="1">
              <a:off x="3776277" y="2305455"/>
              <a:ext cx="2600256" cy="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6376533" y="2305455"/>
              <a:ext cx="0" cy="128405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5418749" y="2675106"/>
            <a:ext cx="1993269" cy="1863490"/>
            <a:chOff x="5418749" y="2675106"/>
            <a:chExt cx="1993269" cy="1863490"/>
          </a:xfrm>
        </p:grpSpPr>
        <p:cxnSp>
          <p:nvCxnSpPr>
            <p:cNvPr id="51" name="Straight Connector 50"/>
            <p:cNvCxnSpPr/>
            <p:nvPr/>
          </p:nvCxnSpPr>
          <p:spPr>
            <a:xfrm>
              <a:off x="5418749" y="2675106"/>
              <a:ext cx="505384" cy="540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63" name="Group 62"/>
            <p:cNvGrpSpPr/>
            <p:nvPr/>
          </p:nvGrpSpPr>
          <p:grpSpPr>
            <a:xfrm>
              <a:off x="5921830" y="2702534"/>
              <a:ext cx="1490188" cy="1836062"/>
              <a:chOff x="5921830" y="2667844"/>
              <a:chExt cx="1490188" cy="1836062"/>
            </a:xfrm>
          </p:grpSpPr>
          <p:cxnSp>
            <p:nvCxnSpPr>
              <p:cNvPr id="53" name="Straight Connector 52"/>
              <p:cNvCxnSpPr/>
              <p:nvPr/>
            </p:nvCxnSpPr>
            <p:spPr>
              <a:xfrm>
                <a:off x="5921830" y="2667844"/>
                <a:ext cx="2304" cy="1836062"/>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flipV="1">
                <a:off x="5924134" y="4491239"/>
                <a:ext cx="1487884" cy="3558"/>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7412018" y="3901584"/>
                <a:ext cx="0" cy="589655"/>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909046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Completing the Transition Plan</a:t>
            </a:r>
            <a:endParaRPr lang="en-US" dirty="0"/>
          </a:p>
        </p:txBody>
      </p:sp>
      <p:sp>
        <p:nvSpPr>
          <p:cNvPr id="3" name="Content Placeholder 2"/>
          <p:cNvSpPr>
            <a:spLocks noGrp="1"/>
          </p:cNvSpPr>
          <p:nvPr>
            <p:ph idx="1"/>
          </p:nvPr>
        </p:nvSpPr>
        <p:spPr>
          <a:xfrm>
            <a:off x="677335" y="1649507"/>
            <a:ext cx="5185584" cy="4391856"/>
          </a:xfrm>
        </p:spPr>
        <p:txBody>
          <a:bodyPr>
            <a:normAutofit fontScale="92500" lnSpcReduction="20000"/>
          </a:bodyPr>
          <a:lstStyle/>
          <a:p>
            <a:r>
              <a:rPr lang="en-US" dirty="0" smtClean="0"/>
              <a:t>The Transition Plan consists of three </a:t>
            </a:r>
            <a:r>
              <a:rPr lang="en-US" dirty="0"/>
              <a:t>main sections:</a:t>
            </a:r>
          </a:p>
          <a:p>
            <a:pPr lvl="1"/>
            <a:r>
              <a:rPr lang="en-US" dirty="0"/>
              <a:t>Channel-specific costs, which are generally RF receiver equipment, which must be purchased for a specific channel or channels;</a:t>
            </a:r>
          </a:p>
          <a:p>
            <a:pPr lvl="1"/>
            <a:r>
              <a:rPr lang="en-US" dirty="0"/>
              <a:t>Non-channel-specific costs, which are generally costs associated with the system; and</a:t>
            </a:r>
          </a:p>
          <a:p>
            <a:pPr lvl="1"/>
            <a:r>
              <a:rPr lang="en-US" dirty="0"/>
              <a:t>Additional questions relating to outside professional services and other miscellaneous expenses.</a:t>
            </a:r>
          </a:p>
          <a:p>
            <a:r>
              <a:rPr lang="en-US" dirty="0" smtClean="0"/>
              <a:t>If an MVPD expects to incur a cost during the transition that is not explicitly described in one of the above sections, each section allows the broadcaster to request reimbursement for “Other Costs Not Listed.”</a:t>
            </a:r>
          </a:p>
          <a:p>
            <a:r>
              <a:rPr lang="en-US" dirty="0" smtClean="0"/>
              <a:t>For each PSID on the Form 399, click </a:t>
            </a:r>
            <a:r>
              <a:rPr lang="en-US" dirty="0"/>
              <a:t>the “Enter Expenses” button to fill out these three </a:t>
            </a:r>
            <a:r>
              <a:rPr lang="en-US" dirty="0" smtClean="0"/>
              <a:t>sections.</a:t>
            </a:r>
            <a:endParaRPr lang="en-US" dirty="0"/>
          </a:p>
        </p:txBody>
      </p:sp>
      <p:pic>
        <p:nvPicPr>
          <p:cNvPr id="4" name="Picture 3"/>
          <p:cNvPicPr>
            <a:picLocks noChangeAspect="1"/>
          </p:cNvPicPr>
          <p:nvPr/>
        </p:nvPicPr>
        <p:blipFill>
          <a:blip r:embed="rId3"/>
          <a:stretch>
            <a:fillRect/>
          </a:stretch>
        </p:blipFill>
        <p:spPr>
          <a:xfrm>
            <a:off x="6064343" y="1495141"/>
            <a:ext cx="5948363" cy="4700588"/>
          </a:xfrm>
          <a:prstGeom prst="rect">
            <a:avLst/>
          </a:prstGeom>
        </p:spPr>
      </p:pic>
      <p:cxnSp>
        <p:nvCxnSpPr>
          <p:cNvPr id="5" name="Straight Arrow Connector 4"/>
          <p:cNvCxnSpPr/>
          <p:nvPr/>
        </p:nvCxnSpPr>
        <p:spPr>
          <a:xfrm flipV="1">
            <a:off x="5734373" y="4087906"/>
            <a:ext cx="3409627" cy="1119525"/>
          </a:xfrm>
          <a:prstGeom prst="straightConnector1">
            <a:avLst/>
          </a:prstGeom>
          <a:ln w="38100">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9161415" y="3887392"/>
            <a:ext cx="539931" cy="249178"/>
          </a:xfrm>
          <a:prstGeom prst="round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AB90F3D7-3E57-46A6-ADA4-64030958A22A}" type="slidenum">
              <a:rPr lang="en-US" smtClean="0"/>
              <a:t>9</a:t>
            </a:fld>
            <a:endParaRPr lang="en-US" dirty="0"/>
          </a:p>
        </p:txBody>
      </p:sp>
    </p:spTree>
    <p:extLst>
      <p:ext uri="{BB962C8B-B14F-4D97-AF65-F5344CB8AC3E}">
        <p14:creationId xmlns:p14="http://schemas.microsoft.com/office/powerpoint/2010/main" val="221094801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Incentive Auction MVPD Reimbursement (Form 399)&amp;quot;&quot;/&gt;&lt;property id=&quot;20307&quot; value=&quot;256&quot;/&gt;&lt;/object&gt;&lt;object type=&quot;3&quot; unique_id=&quot;10005&quot;&gt;&lt;property id=&quot;20148&quot; value=&quot;5&quot;/&gt;&lt;property id=&quot;20300&quot; value=&quot;Slide 2 - &amp;quot;Basic References&amp;amp;#x09;&amp;quot;&quot;/&gt;&lt;property id=&quot;20307&quot; value=&quot;257&quot;/&gt;&lt;/object&gt;&lt;object type=&quot;3&quot; unique_id=&quot;10006&quot;&gt;&lt;property id=&quot;20148&quot; value=&quot;5&quot;/&gt;&lt;property id=&quot;20300&quot; value=&quot;Slide 3 - &amp;quot;(1) MVPD Log In&amp;quot;&quot;/&gt;&lt;property id=&quot;20307&quot; value=&quot;258&quot;/&gt;&lt;/object&gt;&lt;object type=&quot;3&quot; unique_id=&quot;10007&quot;&gt;&lt;property id=&quot;20148&quot; value=&quot;5&quot;/&gt;&lt;property id=&quot;20300&quot; value=&quot;Slide 4 - &amp;quot;(2) Launch a New Form 399&amp;quot;&quot;/&gt;&lt;property id=&quot;20307&quot; value=&quot;259&quot;/&gt;&lt;/object&gt;&lt;object type=&quot;3&quot; unique_id=&quot;10008&quot;&gt;&lt;property id=&quot;20148&quot; value=&quot;5&quot;/&gt;&lt;property id=&quot;20300&quot; value=&quot;Slide 5 - &amp;quot;(3) Overview of the Form 399&amp;quot;&quot;/&gt;&lt;property id=&quot;20307&quot; value=&quot;262&quot;/&gt;&lt;/object&gt;&lt;object type=&quot;3&quot; unique_id=&quot;10009&quot;&gt;&lt;property id=&quot;20148&quot; value=&quot;5&quot;/&gt;&lt;property id=&quot;20300&quot; value=&quot;Slide 6 - &amp;quot;(3) Overview of the Form 399 (cont.)&amp;quot;&quot;/&gt;&lt;property id=&quot;20307&quot; value=&quot;261&quot;/&gt;&lt;/object&gt;&lt;object type=&quot;3&quot; unique_id=&quot;10010&quot;&gt;&lt;property id=&quot;20148&quot; value=&quot;5&quot;/&gt;&lt;property id=&quot;20300&quot; value=&quot;Slide 7 - &amp;quot;(4) PSID Selection&amp;quot;&quot;/&gt;&lt;property id=&quot;20307&quot; value=&quot;270&quot;/&gt;&lt;/object&gt;&lt;object type=&quot;3&quot; unique_id=&quot;10011&quot;&gt;&lt;property id=&quot;20148&quot; value=&quot;5&quot;/&gt;&lt;property id=&quot;20300&quot; value=&quot;Slide 8 - &amp;quot;(5) Callsign Selection&amp;quot;&quot;/&gt;&lt;property id=&quot;20307&quot; value=&quot;271&quot;/&gt;&lt;/object&gt;&lt;object type=&quot;3&quot; unique_id=&quot;10012&quot;&gt;&lt;property id=&quot;20148&quot; value=&quot;5&quot;/&gt;&lt;property id=&quot;20300&quot; value=&quot;Slide 9 - &amp;quot;(6) Completing the Transition Plan&amp;quot;&quot;/&gt;&lt;property id=&quot;20307&quot; value=&quot;263&quot;/&gt;&lt;/object&gt;&lt;object type=&quot;3&quot; unique_id=&quot;10014&quot;&gt;&lt;property id=&quot;20148&quot; value=&quot;5&quot;/&gt;&lt;property id=&quot;20300&quot; value=&quot;Slide 11 - &amp;quot;(8) Completing the Rest of the Transition Plan&amp;quot;&quot;/&gt;&lt;property id=&quot;20307&quot; value=&quot;272&quot;/&gt;&lt;/object&gt;&lt;object type=&quot;3&quot; unique_id=&quot;10015&quot;&gt;&lt;property id=&quot;20148&quot; value=&quot;5&quot;/&gt;&lt;property id=&quot;20300&quot; value=&quot;Slide 12 - &amp;quot;(9) Completing the Cost Chart (Estimates)&amp;quot;&quot;/&gt;&lt;property id=&quot;20307&quot; value=&quot;265&quot;/&gt;&lt;/object&gt;&lt;object type=&quot;3&quot; unique_id=&quot;10016&quot;&gt;&lt;property id=&quot;20148&quot; value=&quot;5&quot;/&gt;&lt;property id=&quot;20300&quot; value=&quot;Slide 13 - &amp;quot;(10) Completing the Cost Chart (Actual Costs)&amp;quot;&quot;/&gt;&lt;property id=&quot;20307&quot; value=&quot;266&quot;/&gt;&lt;/object&gt;&lt;object type=&quot;3&quot; unique_id=&quot;10017&quot;&gt;&lt;property id=&quot;20148&quot; value=&quot;5&quot;/&gt;&lt;property id=&quot;20300&quot; value=&quot;Slide 14 - &amp;quot;(11) Certifying and Submitting&amp;quot;&quot;/&gt;&lt;property id=&quot;20307&quot; value=&quot;267&quot;/&gt;&lt;/object&gt;&lt;object type=&quot;3&quot; unique_id=&quot;10018&quot;&gt;&lt;property id=&quot;20148&quot; value=&quot;5&quot;/&gt;&lt;property id=&quot;20300&quot; value=&quot;Slide 15 - &amp;quot;Questions and Feedback&amp;quot;&quot;/&gt;&lt;property id=&quot;20307&quot; value=&quot;269&quot;/&gt;&lt;/object&gt;&lt;object type=&quot;3&quot; unique_id=&quot;10019&quot;&gt;&lt;property id=&quot;20148&quot; value=&quot;5&quot;/&gt;&lt;property id=&quot;20300&quot; value=&quot;Slide 10 - &amp;quot;(7) Adding Channel-Specific Costs&amp;quot;&quot;/&gt;&lt;property id=&quot;20307&quot; value=&quot;274&quot;/&gt;&lt;/object&gt;&lt;object type=&quot;3&quot; unique_id=&quot;10020&quot;&gt;&lt;property id=&quot;20148&quot; value=&quot;5&quot;/&gt;&lt;property id=&quot;20300&quot; value=&quot;Slide 16 - &amp;quot;Appendix&amp;#x0D;&amp;#x0A;Abbreviations and Acronyms&amp;quot;&quot;/&gt;&lt;property id=&quot;20307&quot; value=&quot;273&quot;/&gt;&lt;/object&gt;&lt;/object&gt;&lt;/object&gt;&lt;/database&gt;"/>
  <p:tag name="SECTOMILLISECCONVERTED" val="1"/>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2886</TotalTime>
  <Words>1434</Words>
  <Application>Microsoft Office PowerPoint</Application>
  <PresentationFormat>Widescreen</PresentationFormat>
  <Paragraphs>123</Paragraphs>
  <Slides>16</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Trebuchet MS</vt:lpstr>
      <vt:lpstr>Wingdings 3</vt:lpstr>
      <vt:lpstr>Facet</vt:lpstr>
      <vt:lpstr>Incentive Auction MVPD Reimbursement (Form 399)</vt:lpstr>
      <vt:lpstr>Basic References </vt:lpstr>
      <vt:lpstr>(1) MVPD Log In</vt:lpstr>
      <vt:lpstr>(2) Launch a New Form 399</vt:lpstr>
      <vt:lpstr>(3) Overview of the Form 399</vt:lpstr>
      <vt:lpstr>(3) Overview of the Form 399 (cont.)</vt:lpstr>
      <vt:lpstr>(4) PSID Selection</vt:lpstr>
      <vt:lpstr>(5) Callsign Selection</vt:lpstr>
      <vt:lpstr>(6) Completing the Transition Plan</vt:lpstr>
      <vt:lpstr>(7) Adding Channel-Specific Costs</vt:lpstr>
      <vt:lpstr>(8) Completing the Rest of the Transition Plan</vt:lpstr>
      <vt:lpstr>(9) Completing the Cost Chart (Estimates)</vt:lpstr>
      <vt:lpstr>(10) Completing the Cost Chart (Actual Costs)</vt:lpstr>
      <vt:lpstr>(11) Certifying and Submitting</vt:lpstr>
      <vt:lpstr>Questions and Feedback</vt:lpstr>
      <vt:lpstr>Appendix Abbreviations and Acronyms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Incentive Auction Broadcaster Reimbursement (Form 399)</dc:title>
  <dc:creator>Jeffrey Neumann</dc:creator>
  <cp:lastModifiedBy>Raphael Sznajder</cp:lastModifiedBy>
  <cp:revision>158</cp:revision>
  <cp:lastPrinted>2017-04-18T16:18:58Z</cp:lastPrinted>
  <dcterms:created xsi:type="dcterms:W3CDTF">2016-07-06T13:46:44Z</dcterms:created>
  <dcterms:modified xsi:type="dcterms:W3CDTF">2017-04-20T21:16:06Z</dcterms:modified>
</cp:coreProperties>
</file>